
<file path=[Content_Types].xml><?xml version="1.0" encoding="utf-8"?>
<Types xmlns="http://schemas.openxmlformats.org/package/2006/content-types">
  <Default Extension="png" ContentType="image/png"/>
  <Default Extension="wdp" ContentType="image/vnd.ms-photo"/>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autoCompressPictures="0">
  <p:sldMasterIdLst>
    <p:sldMasterId id="2147483648" r:id="rId1"/>
    <p:sldMasterId id="2147483653" r:id="rId3"/>
    <p:sldMasterId id="2147483655" r:id="rId4"/>
    <p:sldMasterId id="2147483669" r:id="rId5"/>
  </p:sldMasterIdLst>
  <p:notesMasterIdLst>
    <p:notesMasterId r:id="rId7"/>
  </p:notesMasterIdLst>
  <p:handoutMasterIdLst>
    <p:handoutMasterId r:id="rId52"/>
  </p:handoutMasterIdLst>
  <p:sldIdLst>
    <p:sldId id="259" r:id="rId6"/>
    <p:sldId id="406" r:id="rId8"/>
    <p:sldId id="361" r:id="rId9"/>
    <p:sldId id="376" r:id="rId10"/>
    <p:sldId id="377" r:id="rId11"/>
    <p:sldId id="378" r:id="rId12"/>
    <p:sldId id="401" r:id="rId13"/>
    <p:sldId id="379" r:id="rId14"/>
    <p:sldId id="380" r:id="rId15"/>
    <p:sldId id="407" r:id="rId16"/>
    <p:sldId id="381" r:id="rId17"/>
    <p:sldId id="408" r:id="rId18"/>
    <p:sldId id="382" r:id="rId19"/>
    <p:sldId id="409" r:id="rId20"/>
    <p:sldId id="383" r:id="rId21"/>
    <p:sldId id="403" r:id="rId22"/>
    <p:sldId id="384" r:id="rId23"/>
    <p:sldId id="385" r:id="rId24"/>
    <p:sldId id="410" r:id="rId25"/>
    <p:sldId id="386" r:id="rId26"/>
    <p:sldId id="387" r:id="rId27"/>
    <p:sldId id="388" r:id="rId28"/>
    <p:sldId id="389" r:id="rId29"/>
    <p:sldId id="391" r:id="rId30"/>
    <p:sldId id="390" r:id="rId31"/>
    <p:sldId id="404" r:id="rId32"/>
    <p:sldId id="405" r:id="rId33"/>
    <p:sldId id="411" r:id="rId34"/>
    <p:sldId id="392" r:id="rId35"/>
    <p:sldId id="412" r:id="rId36"/>
    <p:sldId id="393" r:id="rId37"/>
    <p:sldId id="394" r:id="rId38"/>
    <p:sldId id="415" r:id="rId39"/>
    <p:sldId id="417" r:id="rId40"/>
    <p:sldId id="418" r:id="rId41"/>
    <p:sldId id="421" r:id="rId42"/>
    <p:sldId id="423" r:id="rId43"/>
    <p:sldId id="422" r:id="rId44"/>
    <p:sldId id="419" r:id="rId45"/>
    <p:sldId id="395" r:id="rId46"/>
    <p:sldId id="396" r:id="rId47"/>
    <p:sldId id="398" r:id="rId48"/>
    <p:sldId id="414" r:id="rId49"/>
    <p:sldId id="413" r:id="rId50"/>
    <p:sldId id="375" r:id="rId5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003A8F"/>
    <a:srgbClr val="002C6C"/>
    <a:srgbClr val="6C0000"/>
    <a:srgbClr val="00449A"/>
    <a:srgbClr val="003A8E"/>
    <a:srgbClr val="E3893D"/>
    <a:srgbClr val="E47C37"/>
    <a:srgbClr val="0064B8"/>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5" autoAdjust="0"/>
    <p:restoredTop sz="87130"/>
  </p:normalViewPr>
  <p:slideViewPr>
    <p:cSldViewPr snapToGrid="0" snapToObjects="1" showGuides="1">
      <p:cViewPr varScale="1">
        <p:scale>
          <a:sx n="76" d="100"/>
          <a:sy n="76" d="100"/>
        </p:scale>
        <p:origin x="96" y="456"/>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900" indent="0">
              <a:buFontTx/>
              <a:buNone/>
              <a:defRPr sz="2100" b="1">
                <a:solidFill>
                  <a:schemeClr val="bg1"/>
                </a:solidFill>
                <a:latin typeface="+mj-ea"/>
                <a:ea typeface="+mj-ea"/>
              </a:defRPr>
            </a:lvl2pPr>
            <a:lvl3pPr marL="685800" indent="0">
              <a:buFontTx/>
              <a:buNone/>
              <a:defRPr sz="2100" b="1">
                <a:solidFill>
                  <a:schemeClr val="bg1"/>
                </a:solidFill>
                <a:latin typeface="+mj-ea"/>
                <a:ea typeface="+mj-ea"/>
              </a:defRPr>
            </a:lvl3pPr>
            <a:lvl4pPr marL="1028700" indent="0">
              <a:buFontTx/>
              <a:buNone/>
              <a:defRPr sz="2100" b="1">
                <a:solidFill>
                  <a:schemeClr val="bg1"/>
                </a:solidFill>
                <a:latin typeface="+mj-ea"/>
                <a:ea typeface="+mj-ea"/>
              </a:defRPr>
            </a:lvl4pPr>
            <a:lvl5pPr marL="1371600" indent="0">
              <a:buFontTx/>
              <a:buNone/>
              <a:defRPr sz="2100" b="1">
                <a:solidFill>
                  <a:schemeClr val="bg1"/>
                </a:solidFill>
                <a:latin typeface="+mj-ea"/>
                <a:ea typeface="+mj-ea"/>
              </a:defRPr>
            </a:lvl5pPr>
          </a:lstStyle>
          <a:p>
            <a:pPr lvl="0"/>
            <a:r>
              <a:rPr lang="en-US" altLang="zh-CN" dirty="0"/>
              <a:t>Click to edit Master title style</a:t>
            </a:r>
            <a:endParaRPr lang="en-US" altLang="zh-CN" dirty="0"/>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单击此处编辑母版文本样式</a:t>
            </a:r>
            <a:endParaRPr lang="zh-CN" altLang="en-US" dirty="0"/>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900" indent="0">
              <a:buFontTx/>
              <a:buNone/>
              <a:defRPr sz="2100" b="1">
                <a:solidFill>
                  <a:schemeClr val="bg1"/>
                </a:solidFill>
                <a:latin typeface="+mj-ea"/>
                <a:ea typeface="+mj-ea"/>
              </a:defRPr>
            </a:lvl2pPr>
            <a:lvl3pPr marL="685800" indent="0">
              <a:buFontTx/>
              <a:buNone/>
              <a:defRPr sz="2100" b="1">
                <a:solidFill>
                  <a:schemeClr val="bg1"/>
                </a:solidFill>
                <a:latin typeface="+mj-ea"/>
                <a:ea typeface="+mj-ea"/>
              </a:defRPr>
            </a:lvl3pPr>
            <a:lvl4pPr marL="1028700" indent="0">
              <a:buFontTx/>
              <a:buNone/>
              <a:defRPr sz="2100" b="1">
                <a:solidFill>
                  <a:schemeClr val="bg1"/>
                </a:solidFill>
                <a:latin typeface="+mj-ea"/>
                <a:ea typeface="+mj-ea"/>
              </a:defRPr>
            </a:lvl4pPr>
            <a:lvl5pPr marL="1371600" indent="0">
              <a:buFontTx/>
              <a:buNone/>
              <a:defRPr sz="2100" b="1">
                <a:solidFill>
                  <a:schemeClr val="bg1"/>
                </a:solidFill>
                <a:latin typeface="+mj-ea"/>
                <a:ea typeface="+mj-ea"/>
              </a:defRPr>
            </a:lvl5pPr>
          </a:lstStyle>
          <a:p>
            <a:pPr lvl="0"/>
            <a:r>
              <a:rPr lang="en-US" altLang="zh-CN" dirty="0"/>
              <a:t>Click to edit Master title style</a:t>
            </a:r>
            <a:endParaRPr lang="en-US" altLang="zh-CN" dirty="0"/>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单击此处编辑母版文本样式</a:t>
            </a:r>
            <a:endParaRPr lang="zh-CN" altLang="en-US" dirty="0"/>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单击此处编辑母版文本样式</a:t>
            </a:r>
            <a:endParaRPr lang="zh-CN" altLang="en-US" dirty="0"/>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数字</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900" indent="0">
              <a:buFontTx/>
              <a:buNone/>
              <a:defRPr sz="2100" b="1">
                <a:solidFill>
                  <a:schemeClr val="bg1"/>
                </a:solidFill>
                <a:latin typeface="+mj-ea"/>
                <a:ea typeface="+mj-ea"/>
              </a:defRPr>
            </a:lvl2pPr>
            <a:lvl3pPr marL="685800" indent="0">
              <a:buFontTx/>
              <a:buNone/>
              <a:defRPr sz="2100" b="1">
                <a:solidFill>
                  <a:schemeClr val="bg1"/>
                </a:solidFill>
                <a:latin typeface="+mj-ea"/>
                <a:ea typeface="+mj-ea"/>
              </a:defRPr>
            </a:lvl3pPr>
            <a:lvl4pPr marL="1028700" indent="0">
              <a:buFontTx/>
              <a:buNone/>
              <a:defRPr sz="2100" b="1">
                <a:solidFill>
                  <a:schemeClr val="bg1"/>
                </a:solidFill>
                <a:latin typeface="+mj-ea"/>
                <a:ea typeface="+mj-ea"/>
              </a:defRPr>
            </a:lvl4pPr>
            <a:lvl5pPr marL="1371600" indent="0">
              <a:buFontTx/>
              <a:buNone/>
              <a:defRPr sz="2100" b="1">
                <a:solidFill>
                  <a:schemeClr val="bg1"/>
                </a:solidFill>
                <a:latin typeface="+mj-ea"/>
                <a:ea typeface="+mj-ea"/>
              </a:defRPr>
            </a:lvl5pPr>
          </a:lstStyle>
          <a:p>
            <a:pPr lvl="0"/>
            <a:r>
              <a:rPr lang="en-US" altLang="zh-CN" dirty="0"/>
              <a:t>Click to edit Master title style</a:t>
            </a:r>
            <a:endParaRPr lang="en-US" altLang="zh-CN" dirty="0"/>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单击此处编辑母版文本样式</a:t>
            </a:r>
            <a:endParaRPr lang="zh-CN" altLang="en-US" dirty="0"/>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数字</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4" Type="http://schemas.openxmlformats.org/officeDocument/2006/relationships/theme" Target="../theme/theme3.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5" Type="http://schemas.openxmlformats.org/officeDocument/2006/relationships/theme" Target="../theme/theme4.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3"/>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pic>
        <p:nvPicPr>
          <p:cNvPr id="7" name="Picture 6"/>
          <p:cNvPicPr>
            <a:picLocks noChangeAspect="1"/>
          </p:cNvPicPr>
          <p:nvPr userDrawn="1"/>
        </p:nvPicPr>
        <p:blipFill>
          <a:blip r:embed="rId13">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14"/>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7.xml"/><Relationship Id="rId2" Type="http://schemas.openxmlformats.org/officeDocument/2006/relationships/image" Target="../media/image4.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hdphoto" Target="../media/image12.wdp"/><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hyperlink" Target="https://baike.baidu.com/item/%E8%BD%AF%E7%9B%98" TargetMode="External"/><Relationship Id="rId3" Type="http://schemas.openxmlformats.org/officeDocument/2006/relationships/hyperlink" Target="https://baike.baidu.com/item/%E5%82%A8%E5%AD%98%E5%99%A8" TargetMode="External"/><Relationship Id="rId2" Type="http://schemas.openxmlformats.org/officeDocument/2006/relationships/hyperlink" Target="https://baike.baidu.com/item/%E8%BE%93%E5%87%BA%E8%AE%BE%E5%A4%87" TargetMode="External"/><Relationship Id="rId1" Type="http://schemas.openxmlformats.org/officeDocument/2006/relationships/hyperlink" Target="https://baike.baidu.com/item/I/O/84718" TargetMode="Externa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hdphoto" Target="../media/image19.wdp"/><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8.xml"/><Relationship Id="rId2" Type="http://schemas.microsoft.com/office/2007/relationships/hdphoto" Target="../media/image6.wdp"/><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hdphoto" Target="../media/image21.wdp"/><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7.png"/><Relationship Id="rId1" Type="http://schemas.openxmlformats.org/officeDocument/2006/relationships/image" Target="../media/image2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1">
            <a:alphaModFix amt="4000"/>
          </a:blip>
          <a:stretch>
            <a:fillRect/>
          </a:stretch>
        </p:blipFill>
        <p:spPr>
          <a:xfrm>
            <a:off x="3391547" y="817075"/>
            <a:ext cx="5416277" cy="5374585"/>
          </a:xfrm>
          <a:prstGeom prst="rect">
            <a:avLst/>
          </a:prstGeom>
        </p:spPr>
      </p:pic>
      <p:pic>
        <p:nvPicPr>
          <p:cNvPr id="136" name="Picture 135"/>
          <p:cNvPicPr>
            <a:picLocks noChangeAspect="1"/>
          </p:cNvPicPr>
          <p:nvPr/>
        </p:nvPicPr>
        <p:blipFill>
          <a:blip r:embed="rId2"/>
          <a:stretch>
            <a:fillRect/>
          </a:stretch>
        </p:blipFill>
        <p:spPr>
          <a:xfrm rot="5400000">
            <a:off x="-864748" y="2102707"/>
            <a:ext cx="5143500" cy="3414005"/>
          </a:xfrm>
          <a:prstGeom prst="rect">
            <a:avLst/>
          </a:prstGeom>
        </p:spPr>
      </p:pic>
      <p:sp>
        <p:nvSpPr>
          <p:cNvPr id="137" name="Rectangle 136"/>
          <p:cNvSpPr/>
          <p:nvPr/>
        </p:nvSpPr>
        <p:spPr>
          <a:xfrm>
            <a:off x="519" y="289367"/>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058904" y="2203498"/>
            <a:ext cx="3258737"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9.2    I/O</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设备与控制器</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48" name="文本框 48"/>
          <p:cNvSpPr txBox="1"/>
          <p:nvPr/>
        </p:nvSpPr>
        <p:spPr>
          <a:xfrm>
            <a:off x="4058904" y="2895229"/>
            <a:ext cx="4644521"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9.3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设备数据传输控制方式</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55" name="文本框 62"/>
          <p:cNvSpPr txBox="1"/>
          <p:nvPr/>
        </p:nvSpPr>
        <p:spPr>
          <a:xfrm>
            <a:off x="4058905" y="1528429"/>
            <a:ext cx="421763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9.1    I/O</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系统概述</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62" name="文本框 76"/>
          <p:cNvSpPr txBox="1"/>
          <p:nvPr/>
        </p:nvSpPr>
        <p:spPr>
          <a:xfrm>
            <a:off x="4058904" y="3615122"/>
            <a:ext cx="4493424"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9.4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缓冲技术</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66" name="文本框 7"/>
          <p:cNvSpPr txBox="1"/>
          <p:nvPr/>
        </p:nvSpPr>
        <p:spPr>
          <a:xfrm>
            <a:off x="904715" y="2526361"/>
            <a:ext cx="1406171" cy="600164"/>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第</a:t>
            </a:r>
            <a:r>
              <a:rPr lang="en-US" altLang="zh-CN" sz="3300" b="1" spc="38" dirty="0">
                <a:solidFill>
                  <a:schemeClr val="bg1"/>
                </a:solidFill>
                <a:latin typeface="华文楷体" panose="02010600040101010101" pitchFamily="2" charset="-122"/>
                <a:ea typeface="华文楷体" panose="02010600040101010101" pitchFamily="2" charset="-122"/>
              </a:rPr>
              <a:t>9</a:t>
            </a:r>
            <a:r>
              <a:rPr lang="zh-CN" altLang="en-US" sz="3300" b="1" spc="38" dirty="0">
                <a:solidFill>
                  <a:schemeClr val="bg1"/>
                </a:solidFill>
                <a:latin typeface="华文楷体" panose="02010600040101010101" pitchFamily="2" charset="-122"/>
                <a:ea typeface="华文楷体" panose="02010600040101010101" pitchFamily="2" charset="-122"/>
              </a:rPr>
              <a:t>章</a:t>
            </a:r>
            <a:endParaRPr lang="zh-CN" altLang="en-US" sz="3300" b="1" spc="38" dirty="0">
              <a:solidFill>
                <a:schemeClr val="bg1"/>
              </a:solidFill>
              <a:latin typeface="华文楷体" panose="02010600040101010101" pitchFamily="2" charset="-122"/>
              <a:ea typeface="华文楷体" panose="02010600040101010101" pitchFamily="2" charset="-122"/>
            </a:endParaRPr>
          </a:p>
        </p:txBody>
      </p:sp>
      <p:sp>
        <p:nvSpPr>
          <p:cNvPr id="167" name="文本框 6"/>
          <p:cNvSpPr txBox="1"/>
          <p:nvPr/>
        </p:nvSpPr>
        <p:spPr>
          <a:xfrm>
            <a:off x="899505" y="3567997"/>
            <a:ext cx="1704762" cy="523220"/>
          </a:xfrm>
          <a:prstGeom prst="rect">
            <a:avLst/>
          </a:prstGeom>
          <a:noFill/>
        </p:spPr>
        <p:txBody>
          <a:bodyPr wrap="none" rtlCol="0">
            <a:spAutoFit/>
          </a:bodyPr>
          <a:lstStyle/>
          <a:p>
            <a:r>
              <a:rPr lang="en-US" altLang="zh-CN" sz="2800" b="1" spc="38" dirty="0">
                <a:solidFill>
                  <a:schemeClr val="bg1"/>
                </a:solidFill>
                <a:latin typeface="华文楷体" panose="02010600040101010101" pitchFamily="2" charset="-122"/>
                <a:ea typeface="华文楷体" panose="02010600040101010101" pitchFamily="2" charset="-122"/>
              </a:rPr>
              <a:t>I/O </a:t>
            </a:r>
            <a:r>
              <a:rPr lang="zh-CN" altLang="en-US" sz="2800" b="1" spc="38" dirty="0">
                <a:solidFill>
                  <a:schemeClr val="bg1"/>
                </a:solidFill>
                <a:latin typeface="华文楷体" panose="02010600040101010101" pitchFamily="2" charset="-122"/>
                <a:ea typeface="华文楷体" panose="02010600040101010101" pitchFamily="2" charset="-122"/>
              </a:rPr>
              <a:t>管 理</a:t>
            </a:r>
            <a:endParaRPr lang="zh-CN" altLang="en-US" sz="2800" b="1" spc="38" dirty="0">
              <a:solidFill>
                <a:schemeClr val="bg1"/>
              </a:solidFill>
              <a:latin typeface="华文楷体" panose="02010600040101010101" pitchFamily="2" charset="-122"/>
              <a:ea typeface="华文楷体" panose="02010600040101010101" pitchFamily="2" charset="-122"/>
            </a:endParaRPr>
          </a:p>
        </p:txBody>
      </p:sp>
      <p:sp>
        <p:nvSpPr>
          <p:cNvPr id="11" name="文本框 76"/>
          <p:cNvSpPr txBox="1"/>
          <p:nvPr/>
        </p:nvSpPr>
        <p:spPr>
          <a:xfrm>
            <a:off x="4058905" y="4285912"/>
            <a:ext cx="474891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9.5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设备的分配</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2" name="文本框 76"/>
          <p:cNvSpPr txBox="1"/>
          <p:nvPr/>
        </p:nvSpPr>
        <p:spPr>
          <a:xfrm>
            <a:off x="4058905" y="5007953"/>
            <a:ext cx="474891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9.6    I/O</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相关软件</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6623">
        <p:fade/>
      </p:transition>
    </mc:Choice>
    <mc:Fallback>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1881630" y="2501034"/>
            <a:ext cx="4955775" cy="2309863"/>
          </a:xfrm>
        </p:spPr>
        <p:txBody>
          <a:bodyPr>
            <a:noAutofit/>
          </a:bodyPr>
          <a:lstStyle/>
          <a:p>
            <a:r>
              <a:rPr lang="zh-CN" altLang="en-US" sz="2000" dirty="0"/>
              <a:t>优点：</a:t>
            </a:r>
            <a:endParaRPr lang="en-US" altLang="zh-CN" sz="2000" dirty="0"/>
          </a:p>
          <a:p>
            <a:r>
              <a:rPr lang="en-US" altLang="zh-CN" sz="2000" dirty="0"/>
              <a:t>   </a:t>
            </a:r>
            <a:r>
              <a:rPr lang="zh-CN" altLang="en-US" sz="2000" dirty="0"/>
              <a:t>简单、易控制，控制器的外围接口控制逻辑少。</a:t>
            </a:r>
            <a:endParaRPr lang="en-US" altLang="zh-CN" sz="2000" dirty="0"/>
          </a:p>
          <a:p>
            <a:r>
              <a:rPr lang="zh-CN" altLang="en-US" sz="2000" dirty="0"/>
              <a:t>缺点：</a:t>
            </a:r>
            <a:endParaRPr lang="en-US" altLang="zh-CN" sz="2000" dirty="0"/>
          </a:p>
          <a:p>
            <a:r>
              <a:rPr lang="en-US" altLang="zh-CN" sz="2000" dirty="0"/>
              <a:t>  CPU</a:t>
            </a:r>
            <a:r>
              <a:rPr lang="zh-CN" altLang="en-US" sz="2000" dirty="0"/>
              <a:t>只能与外设进行串行工作、效率低、速度慢</a:t>
            </a:r>
            <a:endParaRPr lang="zh-CN" altLang="en-US" sz="2000" dirty="0"/>
          </a:p>
        </p:txBody>
      </p:sp>
      <p:sp>
        <p:nvSpPr>
          <p:cNvPr id="4" name="文本占位符 1"/>
          <p:cNvSpPr txBox="1"/>
          <p:nvPr/>
        </p:nvSpPr>
        <p:spPr>
          <a:xfrm>
            <a:off x="638177" y="366053"/>
            <a:ext cx="4120090"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latin typeface="华文楷体" panose="02010600040101010101" pitchFamily="2" charset="-122"/>
                <a:ea typeface="华文楷体" panose="02010600040101010101" pitchFamily="2" charset="-122"/>
              </a:rPr>
              <a:t>9.3  </a:t>
            </a:r>
            <a:r>
              <a:rPr lang="zh-CN" altLang="zh-CN">
                <a:latin typeface="华文楷体" panose="02010600040101010101" pitchFamily="2" charset="-122"/>
                <a:ea typeface="华文楷体" panose="02010600040101010101" pitchFamily="2" charset="-122"/>
              </a:rPr>
              <a:t>设备数据传输控制方法</a:t>
            </a:r>
            <a:endParaRPr lang="zh-CN" altLang="zh-CN" dirty="0">
              <a:latin typeface="华文楷体" panose="02010600040101010101" pitchFamily="2" charset="-122"/>
              <a:ea typeface="华文楷体" panose="02010600040101010101" pitchFamily="2" charset="-122"/>
            </a:endParaRPr>
          </a:p>
        </p:txBody>
      </p:sp>
      <p:sp>
        <p:nvSpPr>
          <p:cNvPr id="5" name="内容占位符 2"/>
          <p:cNvSpPr txBox="1"/>
          <p:nvPr/>
        </p:nvSpPr>
        <p:spPr>
          <a:xfrm>
            <a:off x="810711" y="1852216"/>
            <a:ext cx="8005763" cy="3705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800" b="1" kern="1200">
                <a:solidFill>
                  <a:schemeClr val="tx2"/>
                </a:solidFill>
                <a:latin typeface="+mj-ea"/>
                <a:ea typeface="+mj-ea"/>
                <a:cs typeface="+mn-cs"/>
              </a:defRPr>
            </a:lvl1pPr>
            <a:lvl2pPr marL="342900"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2pPr>
            <a:lvl3pPr marL="685800"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3pPr>
            <a:lvl4pPr marL="1028700"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4pPr>
            <a:lvl5pPr marL="1371600"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solidFill>
                  <a:srgbClr val="6C0000"/>
                </a:solidFill>
                <a:latin typeface="华文楷体" panose="02010600040101010101" pitchFamily="2" charset="-122"/>
                <a:ea typeface="华文楷体" panose="02010600040101010101" pitchFamily="2" charset="-122"/>
              </a:rPr>
              <a:t>轮询方式</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6" name="矩形 5"/>
          <p:cNvSpPr/>
          <p:nvPr/>
        </p:nvSpPr>
        <p:spPr>
          <a:xfrm>
            <a:off x="638177" y="1944309"/>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p:cNvSpPr txBox="1"/>
          <p:nvPr/>
        </p:nvSpPr>
        <p:spPr>
          <a:xfrm>
            <a:off x="2364259" y="5000368"/>
            <a:ext cx="3570208" cy="461665"/>
          </a:xfrm>
          <a:prstGeom prst="rect">
            <a:avLst/>
          </a:prstGeom>
          <a:noFill/>
        </p:spPr>
        <p:txBody>
          <a:bodyPr wrap="none" rtlCol="0">
            <a:spAutoFit/>
          </a:bodyPr>
          <a:lstStyle/>
          <a:p>
            <a:r>
              <a:rPr lang="zh-CN" altLang="en-US" sz="2400" b="1" dirty="0">
                <a:solidFill>
                  <a:srgbClr val="C00000"/>
                </a:solidFill>
              </a:rPr>
              <a:t>适合于慢速设备工作方式</a:t>
            </a:r>
            <a:endParaRPr lang="zh-CN" altLang="en-US" sz="2400" b="1" dirty="0">
              <a:solidFill>
                <a:srgbClr val="C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9.3  </a:t>
            </a:r>
            <a:r>
              <a:rPr lang="zh-CN" altLang="zh-CN" dirty="0">
                <a:latin typeface="华文楷体" panose="02010600040101010101" pitchFamily="2" charset="-122"/>
                <a:ea typeface="华文楷体" panose="02010600040101010101" pitchFamily="2" charset="-122"/>
              </a:rPr>
              <a:t>设备数据传输控制方法</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42706" y="825672"/>
            <a:ext cx="8005763"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中断控制方式</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3" name="矩形 42"/>
          <p:cNvSpPr/>
          <p:nvPr/>
        </p:nvSpPr>
        <p:spPr>
          <a:xfrm>
            <a:off x="94615" y="1055370"/>
            <a:ext cx="8677910" cy="1938020"/>
          </a:xfrm>
          <a:prstGeom prst="rect">
            <a:avLst/>
          </a:prstGeom>
        </p:spPr>
        <p:txBody>
          <a:bodyPr wrap="square">
            <a:spAutoFit/>
          </a:bodyPr>
          <a:lstStyle/>
          <a:p>
            <a:pPr indent="266700" algn="just">
              <a:lnSpc>
                <a:spcPct val="125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中断控制方式的基本思想是：引入中断处理机构，将轮询方式中的</a:t>
            </a: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最大限度地解放出来，</a:t>
            </a:r>
            <a:r>
              <a:rPr lang="zh-CN" altLang="zh-CN" sz="24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使得</a:t>
            </a:r>
            <a:r>
              <a:rPr lang="en-US" altLang="zh-CN" sz="24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4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向</a:t>
            </a:r>
            <a:r>
              <a:rPr lang="en-US" altLang="zh-CN" sz="24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I/O</a:t>
            </a:r>
            <a:r>
              <a:rPr lang="zh-CN" altLang="zh-CN" sz="24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控制器发出</a:t>
            </a:r>
            <a:r>
              <a:rPr lang="en-US" altLang="zh-CN" sz="24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I/O</a:t>
            </a:r>
            <a:r>
              <a:rPr lang="zh-CN" altLang="zh-CN" sz="24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命令后能够调度其他进程执行，无需空转轮询</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，提升</a:t>
            </a: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与外设之间的并发执行能力。</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44" name="图片 43"/>
          <p:cNvPicPr>
            <a:picLocks noChangeAspect="1"/>
          </p:cNvPicPr>
          <p:nvPr/>
        </p:nvPicPr>
        <p:blipFill>
          <a:blip r:embed="rId1"/>
          <a:stretch>
            <a:fillRect/>
          </a:stretch>
        </p:blipFill>
        <p:spPr>
          <a:xfrm>
            <a:off x="1717040" y="2863215"/>
            <a:ext cx="5271135" cy="39947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1387360" y="2204472"/>
            <a:ext cx="6570391" cy="2309863"/>
          </a:xfrm>
        </p:spPr>
        <p:txBody>
          <a:bodyPr>
            <a:noAutofit/>
          </a:bodyPr>
          <a:lstStyle/>
          <a:p>
            <a:r>
              <a:rPr lang="zh-CN" altLang="en-US" sz="2000" dirty="0">
                <a:solidFill>
                  <a:srgbClr val="C00000"/>
                </a:solidFill>
              </a:rPr>
              <a:t>优点：</a:t>
            </a:r>
            <a:endParaRPr lang="en-US" altLang="zh-CN" sz="2000" dirty="0">
              <a:solidFill>
                <a:srgbClr val="C00000"/>
              </a:solidFill>
            </a:endParaRPr>
          </a:p>
          <a:p>
            <a:r>
              <a:rPr lang="en-US" altLang="zh-CN" sz="2000" dirty="0"/>
              <a:t>   </a:t>
            </a:r>
            <a:r>
              <a:rPr lang="zh-CN" altLang="en-US" sz="2000" dirty="0"/>
              <a:t>极大地提升了</a:t>
            </a:r>
            <a:r>
              <a:rPr lang="en-US" altLang="zh-CN" sz="2000" dirty="0"/>
              <a:t>CPU</a:t>
            </a:r>
            <a:r>
              <a:rPr lang="zh-CN" altLang="en-US" sz="2000" dirty="0"/>
              <a:t>的利用效率。初步实现了</a:t>
            </a:r>
            <a:r>
              <a:rPr lang="en-US" altLang="zh-CN" sz="2000" dirty="0"/>
              <a:t>CPU</a:t>
            </a:r>
            <a:r>
              <a:rPr lang="zh-CN" altLang="en-US" sz="2000" dirty="0"/>
              <a:t>与外设的并行工作。</a:t>
            </a:r>
            <a:endParaRPr lang="en-US" altLang="zh-CN" sz="2000" dirty="0"/>
          </a:p>
          <a:p>
            <a:r>
              <a:rPr lang="zh-CN" altLang="en-US" sz="2000" dirty="0">
                <a:solidFill>
                  <a:srgbClr val="C00000"/>
                </a:solidFill>
              </a:rPr>
              <a:t>缺点：</a:t>
            </a:r>
            <a:endParaRPr lang="en-US" altLang="zh-CN" sz="2000" dirty="0">
              <a:solidFill>
                <a:srgbClr val="C00000"/>
              </a:solidFill>
            </a:endParaRPr>
          </a:p>
          <a:p>
            <a:r>
              <a:rPr lang="en-US" altLang="zh-CN" sz="2000" dirty="0"/>
              <a:t>  </a:t>
            </a:r>
            <a:r>
              <a:rPr lang="zh-CN" altLang="en-US" sz="2000" dirty="0"/>
              <a:t>仍旧会消耗大量的</a:t>
            </a:r>
            <a:r>
              <a:rPr lang="en-US" altLang="zh-CN" sz="2000" dirty="0"/>
              <a:t>CPU</a:t>
            </a:r>
            <a:r>
              <a:rPr lang="zh-CN" altLang="en-US" sz="2000" dirty="0"/>
              <a:t>时间。容易造成数据丢失的现象。</a:t>
            </a:r>
            <a:endParaRPr lang="zh-CN" altLang="en-US" sz="2000" dirty="0"/>
          </a:p>
        </p:txBody>
      </p:sp>
      <p:sp>
        <p:nvSpPr>
          <p:cNvPr id="4" name="文本占位符 1"/>
          <p:cNvSpPr txBox="1"/>
          <p:nvPr/>
        </p:nvSpPr>
        <p:spPr>
          <a:xfrm>
            <a:off x="638177" y="366053"/>
            <a:ext cx="4120090"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latin typeface="华文楷体" panose="02010600040101010101" pitchFamily="2" charset="-122"/>
                <a:ea typeface="华文楷体" panose="02010600040101010101" pitchFamily="2" charset="-122"/>
              </a:rPr>
              <a:t>9.3  </a:t>
            </a:r>
            <a:r>
              <a:rPr lang="zh-CN" altLang="zh-CN">
                <a:latin typeface="华文楷体" panose="02010600040101010101" pitchFamily="2" charset="-122"/>
                <a:ea typeface="华文楷体" panose="02010600040101010101" pitchFamily="2" charset="-122"/>
              </a:rPr>
              <a:t>设备数据传输控制方法</a:t>
            </a:r>
            <a:endParaRPr lang="zh-CN" altLang="zh-CN" dirty="0">
              <a:latin typeface="华文楷体" panose="02010600040101010101" pitchFamily="2" charset="-122"/>
              <a:ea typeface="华文楷体" panose="02010600040101010101" pitchFamily="2" charset="-122"/>
            </a:endParaRPr>
          </a:p>
        </p:txBody>
      </p:sp>
      <p:sp>
        <p:nvSpPr>
          <p:cNvPr id="5" name="内容占位符 2"/>
          <p:cNvSpPr txBox="1"/>
          <p:nvPr/>
        </p:nvSpPr>
        <p:spPr>
          <a:xfrm>
            <a:off x="810711" y="1528032"/>
            <a:ext cx="8005763" cy="3705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800" b="1" kern="1200">
                <a:solidFill>
                  <a:schemeClr val="tx2"/>
                </a:solidFill>
                <a:latin typeface="+mj-ea"/>
                <a:ea typeface="+mj-ea"/>
                <a:cs typeface="+mn-cs"/>
              </a:defRPr>
            </a:lvl1pPr>
            <a:lvl2pPr marL="342900"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2pPr>
            <a:lvl3pPr marL="685800"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3pPr>
            <a:lvl4pPr marL="1028700"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4pPr>
            <a:lvl5pPr marL="1371600"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rgbClr val="6C0000"/>
                </a:solidFill>
                <a:latin typeface="华文楷体" panose="02010600040101010101" pitchFamily="2" charset="-122"/>
                <a:ea typeface="华文楷体" panose="02010600040101010101" pitchFamily="2" charset="-122"/>
              </a:rPr>
              <a:t>中断方式</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6" name="矩形 5"/>
          <p:cNvSpPr/>
          <p:nvPr/>
        </p:nvSpPr>
        <p:spPr>
          <a:xfrm>
            <a:off x="682125" y="157435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9.3  </a:t>
            </a:r>
            <a:r>
              <a:rPr lang="zh-CN" altLang="zh-CN" dirty="0">
                <a:latin typeface="华文楷体" panose="02010600040101010101" pitchFamily="2" charset="-122"/>
                <a:ea typeface="华文楷体" panose="02010600040101010101" pitchFamily="2" charset="-122"/>
              </a:rPr>
              <a:t>设备数据传输控制方法</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517051" y="797732"/>
            <a:ext cx="8005763" cy="370501"/>
          </a:xfrm>
        </p:spPr>
        <p:txBody>
          <a:bodyPr>
            <a:noAutofit/>
          </a:bodyPr>
          <a:lstStyle/>
          <a:p>
            <a:r>
              <a:rPr lang="en-US" altLang="zh-CN" sz="2400" dirty="0">
                <a:solidFill>
                  <a:srgbClr val="6C0000"/>
                </a:solidFill>
                <a:latin typeface="华文楷体" panose="02010600040101010101" pitchFamily="2" charset="-122"/>
                <a:ea typeface="华文楷体" panose="02010600040101010101" pitchFamily="2" charset="-122"/>
              </a:rPr>
              <a:t>DMA</a:t>
            </a:r>
            <a:r>
              <a:rPr lang="zh-CN" altLang="en-US" sz="2400" dirty="0">
                <a:solidFill>
                  <a:srgbClr val="6C0000"/>
                </a:solidFill>
                <a:latin typeface="华文楷体" panose="02010600040101010101" pitchFamily="2" charset="-122"/>
                <a:ea typeface="华文楷体" panose="02010600040101010101" pitchFamily="2" charset="-122"/>
              </a:rPr>
              <a:t>方式</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0" y="410845"/>
            <a:ext cx="335915" cy="55943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424815" y="1168400"/>
            <a:ext cx="8578850" cy="2306955"/>
          </a:xfrm>
          <a:prstGeom prst="rect">
            <a:avLst/>
          </a:prstGeom>
        </p:spPr>
        <p:txBody>
          <a:bodyPr wrap="square">
            <a:spAutoFit/>
          </a:bodyPr>
          <a:lstStyle/>
          <a:p>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        DMA</a:t>
            </a:r>
            <a:r>
              <a:rPr lang="zh-CN" altLang="zh-CN" sz="2400" b="1" dirty="0">
                <a:latin typeface="华文楷体" panose="02010600040101010101" pitchFamily="2" charset="-122"/>
                <a:ea typeface="华文楷体" panose="02010600040101010101" pitchFamily="2" charset="-122"/>
                <a:cs typeface="Times New Roman" panose="02020603050405020304" pitchFamily="18" charset="0"/>
              </a:rPr>
              <a:t>的英文拼写是</a:t>
            </a: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“Direct Memory Access”</a:t>
            </a:r>
            <a:r>
              <a:rPr lang="zh-CN" altLang="zh-CN" sz="2400" b="1" dirty="0">
                <a:latin typeface="华文楷体" panose="02010600040101010101" pitchFamily="2" charset="-122"/>
                <a:ea typeface="华文楷体" panose="02010600040101010101" pitchFamily="2" charset="-122"/>
                <a:cs typeface="Times New Roman" panose="02020603050405020304" pitchFamily="18" charset="0"/>
              </a:rPr>
              <a:t>，汉语的意思就是直接内存访问，是一种</a:t>
            </a:r>
            <a:r>
              <a:rPr lang="zh-CN" altLang="zh-CN" sz="24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不经过</a:t>
            </a:r>
            <a:r>
              <a:rPr lang="en-US" altLang="zh-CN" sz="24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4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而直接从内存存取数据的数据传输模式</a:t>
            </a:r>
            <a:r>
              <a:rPr lang="zh-CN" altLang="zh-CN" sz="2400" b="1" dirty="0">
                <a:latin typeface="华文楷体" panose="02010600040101010101" pitchFamily="2" charset="-122"/>
                <a:ea typeface="华文楷体" panose="02010600040101010101" pitchFamily="2" charset="-122"/>
                <a:cs typeface="Times New Roman" panose="02020603050405020304" pitchFamily="18" charset="0"/>
              </a:rPr>
              <a:t>。中断模式下硬盘和内存之间的数据传输是由</a:t>
            </a: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400" b="1" dirty="0">
                <a:latin typeface="华文楷体" panose="02010600040101010101" pitchFamily="2" charset="-122"/>
                <a:ea typeface="华文楷体" panose="02010600040101010101" pitchFamily="2" charset="-122"/>
                <a:cs typeface="Times New Roman" panose="02020603050405020304" pitchFamily="18" charset="0"/>
              </a:rPr>
              <a:t>来控制的；</a:t>
            </a:r>
            <a:r>
              <a:rPr lang="zh-CN" altLang="zh-CN" sz="24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而在</a:t>
            </a:r>
            <a:r>
              <a:rPr lang="en-US" altLang="zh-CN" sz="24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DMA</a:t>
            </a:r>
            <a:r>
              <a:rPr lang="zh-CN" altLang="zh-CN" sz="24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模式下，</a:t>
            </a:r>
            <a:r>
              <a:rPr lang="en-US" altLang="zh-CN" sz="24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4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只须向</a:t>
            </a:r>
            <a:r>
              <a:rPr lang="en-US" altLang="zh-CN" sz="24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DMA</a:t>
            </a:r>
            <a:r>
              <a:rPr lang="zh-CN" altLang="zh-CN" sz="24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控制器下达指令，让</a:t>
            </a:r>
            <a:r>
              <a:rPr lang="en-US" altLang="zh-CN" sz="24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DMA</a:t>
            </a:r>
            <a:r>
              <a:rPr lang="zh-CN" altLang="zh-CN" sz="24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控制器来处理数据的传送，数据传送完毕再把信息反馈给</a:t>
            </a:r>
            <a:r>
              <a:rPr lang="en-US" altLang="zh-CN" sz="24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400" b="1" dirty="0">
                <a:latin typeface="华文楷体" panose="02010600040101010101" pitchFamily="2" charset="-122"/>
                <a:ea typeface="华文楷体" panose="02010600040101010101" pitchFamily="2" charset="-122"/>
                <a:cs typeface="Times New Roman" panose="02020603050405020304" pitchFamily="18" charset="0"/>
              </a:rPr>
              <a:t>，这样就很大程度上减轻了</a:t>
            </a: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400" b="1" dirty="0">
                <a:latin typeface="华文楷体" panose="02010600040101010101" pitchFamily="2" charset="-122"/>
                <a:ea typeface="华文楷体" panose="02010600040101010101" pitchFamily="2" charset="-122"/>
                <a:cs typeface="Times New Roman" panose="02020603050405020304" pitchFamily="18" charset="0"/>
              </a:rPr>
              <a:t>资源占</a:t>
            </a:r>
            <a:endParaRPr lang="zh-CN" altLang="en-US" sz="2400" b="1"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colorTemperature colorTemp="11200"/>
                    </a14:imgEffect>
                  </a14:imgLayer>
                </a14:imgProps>
              </a:ext>
            </a:extLst>
          </a:blip>
          <a:stretch>
            <a:fillRect/>
          </a:stretch>
        </p:blipFill>
        <p:spPr>
          <a:xfrm>
            <a:off x="1403985" y="3331845"/>
            <a:ext cx="6619875" cy="3602990"/>
          </a:xfrm>
          <a:prstGeom prst="rect">
            <a:avLst/>
          </a:prstGeom>
          <a:ln>
            <a:solidFill>
              <a:schemeClr val="accent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1387360" y="2204472"/>
            <a:ext cx="6570391" cy="2309863"/>
          </a:xfrm>
        </p:spPr>
        <p:txBody>
          <a:bodyPr>
            <a:noAutofit/>
          </a:bodyPr>
          <a:lstStyle/>
          <a:p>
            <a:r>
              <a:rPr lang="zh-CN" altLang="en-US" sz="2000" dirty="0">
                <a:solidFill>
                  <a:srgbClr val="C00000"/>
                </a:solidFill>
              </a:rPr>
              <a:t>优点：</a:t>
            </a:r>
            <a:endParaRPr lang="en-US" altLang="zh-CN" sz="2000" dirty="0">
              <a:solidFill>
                <a:srgbClr val="C00000"/>
              </a:solidFill>
            </a:endParaRPr>
          </a:p>
          <a:p>
            <a:r>
              <a:rPr lang="en-US" altLang="zh-CN" sz="2000" dirty="0"/>
              <a:t>   </a:t>
            </a:r>
            <a:r>
              <a:rPr lang="zh-CN" altLang="en-US" sz="2000" dirty="0"/>
              <a:t>传输速率快，数据不易丢失，用于传输大批量的数据，总体效果较好</a:t>
            </a:r>
            <a:endParaRPr lang="en-US" altLang="zh-CN" sz="2000" dirty="0"/>
          </a:p>
          <a:p>
            <a:r>
              <a:rPr lang="zh-CN" altLang="en-US" sz="2000" dirty="0">
                <a:solidFill>
                  <a:srgbClr val="C00000"/>
                </a:solidFill>
              </a:rPr>
              <a:t>缺点：</a:t>
            </a:r>
            <a:endParaRPr lang="en-US" altLang="zh-CN" sz="2000" dirty="0">
              <a:solidFill>
                <a:srgbClr val="C00000"/>
              </a:solidFill>
            </a:endParaRPr>
          </a:p>
          <a:p>
            <a:r>
              <a:rPr lang="en-US" altLang="zh-CN" sz="2000" dirty="0"/>
              <a:t>  </a:t>
            </a:r>
            <a:r>
              <a:rPr lang="zh-CN" altLang="en-US" sz="2000" dirty="0"/>
              <a:t>用于内存连续存放数据的传输；对于不连续存放的数据，需要启动多次</a:t>
            </a:r>
            <a:r>
              <a:rPr lang="en-US" altLang="zh-CN" sz="2000" dirty="0"/>
              <a:t>DMA</a:t>
            </a:r>
            <a:r>
              <a:rPr lang="zh-CN" altLang="en-US" sz="2000" dirty="0"/>
              <a:t>过程</a:t>
            </a:r>
            <a:endParaRPr lang="en-US" altLang="zh-CN" sz="2000" dirty="0"/>
          </a:p>
          <a:p>
            <a:endParaRPr lang="en-US" altLang="zh-CN" sz="2000" dirty="0"/>
          </a:p>
          <a:p>
            <a:r>
              <a:rPr lang="en-US" altLang="zh-CN" sz="2000" dirty="0">
                <a:solidFill>
                  <a:srgbClr val="C00000"/>
                </a:solidFill>
              </a:rPr>
              <a:t>   </a:t>
            </a:r>
            <a:r>
              <a:rPr lang="zh-CN" altLang="en-US" sz="2000" dirty="0">
                <a:solidFill>
                  <a:srgbClr val="C00000"/>
                </a:solidFill>
              </a:rPr>
              <a:t>适用于高速设备</a:t>
            </a:r>
            <a:endParaRPr lang="zh-CN" altLang="en-US" sz="2000" dirty="0">
              <a:solidFill>
                <a:srgbClr val="C00000"/>
              </a:solidFill>
            </a:endParaRPr>
          </a:p>
        </p:txBody>
      </p:sp>
      <p:sp>
        <p:nvSpPr>
          <p:cNvPr id="4" name="文本占位符 1"/>
          <p:cNvSpPr txBox="1"/>
          <p:nvPr/>
        </p:nvSpPr>
        <p:spPr>
          <a:xfrm>
            <a:off x="638177" y="366053"/>
            <a:ext cx="4120090"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latin typeface="华文楷体" panose="02010600040101010101" pitchFamily="2" charset="-122"/>
                <a:ea typeface="华文楷体" panose="02010600040101010101" pitchFamily="2" charset="-122"/>
              </a:rPr>
              <a:t>9.3  </a:t>
            </a:r>
            <a:r>
              <a:rPr lang="zh-CN" altLang="zh-CN">
                <a:latin typeface="华文楷体" panose="02010600040101010101" pitchFamily="2" charset="-122"/>
                <a:ea typeface="华文楷体" panose="02010600040101010101" pitchFamily="2" charset="-122"/>
              </a:rPr>
              <a:t>设备数据传输控制方法</a:t>
            </a:r>
            <a:endParaRPr lang="zh-CN" altLang="zh-CN" dirty="0">
              <a:latin typeface="华文楷体" panose="02010600040101010101" pitchFamily="2" charset="-122"/>
              <a:ea typeface="华文楷体" panose="02010600040101010101" pitchFamily="2" charset="-122"/>
            </a:endParaRPr>
          </a:p>
        </p:txBody>
      </p:sp>
      <p:sp>
        <p:nvSpPr>
          <p:cNvPr id="5" name="内容占位符 2"/>
          <p:cNvSpPr txBox="1"/>
          <p:nvPr/>
        </p:nvSpPr>
        <p:spPr>
          <a:xfrm>
            <a:off x="810711" y="1528032"/>
            <a:ext cx="8005763" cy="3705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800" b="1" kern="1200">
                <a:solidFill>
                  <a:schemeClr val="tx2"/>
                </a:solidFill>
                <a:latin typeface="+mj-ea"/>
                <a:ea typeface="+mj-ea"/>
                <a:cs typeface="+mn-cs"/>
              </a:defRPr>
            </a:lvl1pPr>
            <a:lvl2pPr marL="342900"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2pPr>
            <a:lvl3pPr marL="685800"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3pPr>
            <a:lvl4pPr marL="1028700"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4pPr>
            <a:lvl5pPr marL="1371600"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rgbClr val="6C0000"/>
                </a:solidFill>
                <a:latin typeface="华文楷体" panose="02010600040101010101" pitchFamily="2" charset="-122"/>
                <a:ea typeface="华文楷体" panose="02010600040101010101" pitchFamily="2" charset="-122"/>
              </a:rPr>
              <a:t>DMA</a:t>
            </a:r>
            <a:r>
              <a:rPr lang="zh-CN" altLang="en-US" sz="2400" dirty="0">
                <a:solidFill>
                  <a:srgbClr val="6C0000"/>
                </a:solidFill>
                <a:latin typeface="华文楷体" panose="02010600040101010101" pitchFamily="2" charset="-122"/>
                <a:ea typeface="华文楷体" panose="02010600040101010101" pitchFamily="2" charset="-122"/>
              </a:rPr>
              <a:t>方式</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6" name="矩形 5"/>
          <p:cNvSpPr/>
          <p:nvPr/>
        </p:nvSpPr>
        <p:spPr>
          <a:xfrm>
            <a:off x="682125" y="157435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9.3  </a:t>
            </a:r>
            <a:r>
              <a:rPr lang="zh-CN" altLang="zh-CN" dirty="0">
                <a:latin typeface="华文楷体" panose="02010600040101010101" pitchFamily="2" charset="-122"/>
                <a:ea typeface="华文楷体" panose="02010600040101010101" pitchFamily="2" charset="-122"/>
              </a:rPr>
              <a:t>设备数据传输控制方法</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052144" y="1273750"/>
            <a:ext cx="211438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通道方式</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869318" y="132497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997904" y="1930262"/>
            <a:ext cx="6107215" cy="1246495"/>
          </a:xfrm>
          <a:prstGeom prst="rect">
            <a:avLst/>
          </a:prstGeom>
        </p:spPr>
        <p:txBody>
          <a:bodyPr wrap="square">
            <a:spAutoFit/>
          </a:bodyPr>
          <a:lstStyle/>
          <a:p>
            <a:pPr indent="266700" algn="just">
              <a:lnSpc>
                <a:spcPct val="125000"/>
              </a:lnSpc>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通道本质上是一个简单的</a:t>
            </a:r>
            <a:r>
              <a:rPr lang="zh-CN" altLang="zh-CN" sz="20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处理器</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，专门负责输入、输出控制，具有执行</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I/O</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指令的能力，并通过执行通道</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I/O</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程序来控制</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I/O</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操作。</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8" name="组合 7"/>
          <p:cNvGrpSpPr/>
          <p:nvPr/>
        </p:nvGrpSpPr>
        <p:grpSpPr>
          <a:xfrm>
            <a:off x="1275133" y="3269768"/>
            <a:ext cx="6142751" cy="2177121"/>
            <a:chOff x="0" y="0"/>
            <a:chExt cx="2934333" cy="1105346"/>
          </a:xfrm>
        </p:grpSpPr>
        <p:grpSp>
          <p:nvGrpSpPr>
            <p:cNvPr id="9" name="组合 8"/>
            <p:cNvGrpSpPr/>
            <p:nvPr/>
          </p:nvGrpSpPr>
          <p:grpSpPr>
            <a:xfrm>
              <a:off x="0" y="165872"/>
              <a:ext cx="2934333" cy="865943"/>
              <a:chOff x="0" y="51572"/>
              <a:chExt cx="2934333" cy="865943"/>
            </a:xfrm>
          </p:grpSpPr>
          <p:sp>
            <p:nvSpPr>
              <p:cNvPr id="16" name="文本框 2"/>
              <p:cNvSpPr txBox="1">
                <a:spLocks noChangeArrowheads="1"/>
              </p:cNvSpPr>
              <p:nvPr/>
            </p:nvSpPr>
            <p:spPr bwMode="auto">
              <a:xfrm>
                <a:off x="0" y="51572"/>
                <a:ext cx="438150" cy="203140"/>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CPU</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p:txBody>
          </p:sp>
          <p:grpSp>
            <p:nvGrpSpPr>
              <p:cNvPr id="17" name="组合 16"/>
              <p:cNvGrpSpPr/>
              <p:nvPr/>
            </p:nvGrpSpPr>
            <p:grpSpPr>
              <a:xfrm>
                <a:off x="447675" y="51572"/>
                <a:ext cx="2486658" cy="865943"/>
                <a:chOff x="0" y="51572"/>
                <a:chExt cx="2486658" cy="865943"/>
              </a:xfrm>
            </p:grpSpPr>
            <p:sp>
              <p:nvSpPr>
                <p:cNvPr id="18" name="文本框 2"/>
                <p:cNvSpPr txBox="1">
                  <a:spLocks noChangeArrowheads="1"/>
                </p:cNvSpPr>
                <p:nvPr/>
              </p:nvSpPr>
              <p:spPr bwMode="auto">
                <a:xfrm>
                  <a:off x="638175" y="51572"/>
                  <a:ext cx="533400" cy="203140"/>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通道</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9" name="文本框 2"/>
                <p:cNvSpPr txBox="1">
                  <a:spLocks noChangeArrowheads="1"/>
                </p:cNvSpPr>
                <p:nvPr/>
              </p:nvSpPr>
              <p:spPr bwMode="auto">
                <a:xfrm>
                  <a:off x="1743708" y="51572"/>
                  <a:ext cx="742950" cy="203140"/>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     I/O</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设备</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0" name="文本框 2"/>
                <p:cNvSpPr txBox="1">
                  <a:spLocks noChangeArrowheads="1"/>
                </p:cNvSpPr>
                <p:nvPr/>
              </p:nvSpPr>
              <p:spPr bwMode="auto">
                <a:xfrm>
                  <a:off x="657225" y="714375"/>
                  <a:ext cx="533400" cy="203140"/>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内存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21" name="直接箭头连接符 20"/>
                <p:cNvCxnSpPr/>
                <p:nvPr/>
              </p:nvCxnSpPr>
              <p:spPr>
                <a:xfrm>
                  <a:off x="9525" y="123825"/>
                  <a:ext cx="628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flipH="1">
                  <a:off x="0" y="219075"/>
                  <a:ext cx="628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a:off x="1190625" y="142875"/>
                  <a:ext cx="5429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flipV="1">
                  <a:off x="914400" y="295275"/>
                  <a:ext cx="9525" cy="425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flipH="1">
                  <a:off x="1209676" y="333375"/>
                  <a:ext cx="609599" cy="4476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flipV="1">
                  <a:off x="1190625" y="333375"/>
                  <a:ext cx="742950" cy="530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nvGrpSpPr>
            <p:cNvPr id="10" name="组合 9"/>
            <p:cNvGrpSpPr/>
            <p:nvPr/>
          </p:nvGrpSpPr>
          <p:grpSpPr>
            <a:xfrm>
              <a:off x="428625" y="0"/>
              <a:ext cx="2044364" cy="1105346"/>
              <a:chOff x="-19684" y="81892"/>
              <a:chExt cx="2044364" cy="1105346"/>
            </a:xfrm>
          </p:grpSpPr>
          <p:sp>
            <p:nvSpPr>
              <p:cNvPr id="11" name="文本框 2"/>
              <p:cNvSpPr txBox="1">
                <a:spLocks noChangeArrowheads="1"/>
              </p:cNvSpPr>
              <p:nvPr/>
            </p:nvSpPr>
            <p:spPr bwMode="auto">
              <a:xfrm>
                <a:off x="-19684" y="81892"/>
                <a:ext cx="676909" cy="359401"/>
              </a:xfrm>
              <a:prstGeom prst="rect">
                <a:avLst/>
              </a:prstGeom>
              <a:noFill/>
              <a:ln w="9525">
                <a:noFill/>
                <a:miter lim="800000"/>
              </a:ln>
            </p:spPr>
            <p:txBody>
              <a:bodyPr rot="0" vert="horz" wrap="square" lIns="91440" tIns="45720" rIns="91440" bIns="45720" anchor="t" anchorCtr="0">
                <a:spAutoFit/>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启动指令</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2" name="文本框 2"/>
              <p:cNvSpPr txBox="1">
                <a:spLocks noChangeArrowheads="1"/>
              </p:cNvSpPr>
              <p:nvPr/>
            </p:nvSpPr>
            <p:spPr bwMode="auto">
              <a:xfrm>
                <a:off x="0" y="424878"/>
                <a:ext cx="676275" cy="359401"/>
              </a:xfrm>
              <a:prstGeom prst="rect">
                <a:avLst/>
              </a:prstGeom>
              <a:noFill/>
              <a:ln w="9525">
                <a:noFill/>
                <a:miter lim="800000"/>
              </a:ln>
            </p:spPr>
            <p:txBody>
              <a:bodyPr rot="0" vert="horz" wrap="square" lIns="91440" tIns="45720" rIns="91440" bIns="45720" anchor="t" anchorCtr="0">
                <a:spAutoFit/>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中断请求</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3" name="文本框 2"/>
              <p:cNvSpPr txBox="1">
                <a:spLocks noChangeArrowheads="1"/>
              </p:cNvSpPr>
              <p:nvPr/>
            </p:nvSpPr>
            <p:spPr bwMode="auto">
              <a:xfrm>
                <a:off x="902991" y="515315"/>
                <a:ext cx="428625" cy="671923"/>
              </a:xfrm>
              <a:prstGeom prst="rect">
                <a:avLst/>
              </a:prstGeom>
              <a:noFill/>
              <a:ln w="9525">
                <a:noFill/>
                <a:miter lim="800000"/>
              </a:ln>
            </p:spPr>
            <p:txBody>
              <a:bodyPr rot="0" vert="horz" wrap="square" lIns="91440" tIns="45720" rIns="91440" bIns="45720" anchor="t" anchorCtr="0">
                <a:spAutoFit/>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通道</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程序</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4" name="文本框 2"/>
              <p:cNvSpPr txBox="1">
                <a:spLocks noChangeArrowheads="1"/>
              </p:cNvSpPr>
              <p:nvPr/>
            </p:nvSpPr>
            <p:spPr bwMode="auto">
              <a:xfrm>
                <a:off x="1314450" y="438150"/>
                <a:ext cx="476250" cy="203140"/>
              </a:xfrm>
              <a:prstGeom prst="rect">
                <a:avLst/>
              </a:prstGeom>
              <a:noFill/>
              <a:ln w="9525">
                <a:noFill/>
                <a:miter lim="800000"/>
              </a:ln>
            </p:spPr>
            <p:txBody>
              <a:bodyPr rot="0" vert="horz" wrap="square" lIns="91440" tIns="45720" rIns="91440" bIns="45720" anchor="t" anchorCtr="0">
                <a:spAutoFit/>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输入</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5" name="文本框 2"/>
              <p:cNvSpPr txBox="1">
                <a:spLocks noChangeArrowheads="1"/>
              </p:cNvSpPr>
              <p:nvPr/>
            </p:nvSpPr>
            <p:spPr bwMode="auto">
              <a:xfrm>
                <a:off x="1548430" y="749707"/>
                <a:ext cx="476250" cy="203140"/>
              </a:xfrm>
              <a:prstGeom prst="rect">
                <a:avLst/>
              </a:prstGeom>
              <a:noFill/>
              <a:ln w="9525">
                <a:noFill/>
                <a:miter lim="800000"/>
              </a:ln>
            </p:spPr>
            <p:txBody>
              <a:bodyPr rot="0" vert="horz" wrap="square" lIns="91440" tIns="45720" rIns="91440" bIns="45720" anchor="t" anchorCtr="0">
                <a:spAutoFit/>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输出</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idx="4294967295"/>
          </p:nvPr>
        </p:nvSpPr>
        <p:spPr>
          <a:xfrm>
            <a:off x="239713" y="417513"/>
            <a:ext cx="7627937" cy="325437"/>
          </a:xfrm>
        </p:spPr>
        <p:txBody>
          <a:bodyPr>
            <a:normAutofit fontScale="90000"/>
          </a:bodyPr>
          <a:lstStyle/>
          <a:p>
            <a:pPr marL="190500" algn="l">
              <a:defRPr/>
            </a:pPr>
            <a:r>
              <a:rPr lang="zh-CN" altLang="en-US" dirty="0">
                <a:solidFill>
                  <a:srgbClr val="003A8F"/>
                </a:solidFill>
                <a:effectLst>
                  <a:outerShdw blurRad="38100" dist="38100" dir="2700000" algn="tl">
                    <a:srgbClr val="FFFFFF"/>
                  </a:outerShdw>
                </a:effectLst>
                <a:latin typeface="华文隶书" panose="02010800040101010101" pitchFamily="2" charset="-122"/>
                <a:ea typeface="华文隶书" panose="02010800040101010101" pitchFamily="2" charset="-122"/>
              </a:rPr>
              <a:t> 通道程序</a:t>
            </a:r>
            <a:r>
              <a:rPr lang="zh-CN" altLang="en-US" dirty="0">
                <a:solidFill>
                  <a:srgbClr val="003A8F"/>
                </a:solidFill>
                <a:effectLst/>
                <a:latin typeface="华文隶书" panose="02010800040101010101" pitchFamily="2" charset="-122"/>
                <a:ea typeface="华文隶书" panose="02010800040101010101" pitchFamily="2" charset="-122"/>
              </a:rPr>
              <a:t>示例：</a:t>
            </a:r>
            <a:endParaRPr lang="zh-CN" altLang="en-US" dirty="0">
              <a:solidFill>
                <a:srgbClr val="003A8F"/>
              </a:solidFill>
              <a:effectLst/>
              <a:latin typeface="华文隶书" panose="02010800040101010101" pitchFamily="2" charset="-122"/>
              <a:ea typeface="华文隶书" panose="02010800040101010101" pitchFamily="2" charset="-122"/>
            </a:endParaRPr>
          </a:p>
        </p:txBody>
      </p:sp>
      <p:sp>
        <p:nvSpPr>
          <p:cNvPr id="27651" name="Text Box 5"/>
          <p:cNvSpPr txBox="1">
            <a:spLocks noChangeArrowheads="1"/>
          </p:cNvSpPr>
          <p:nvPr/>
        </p:nvSpPr>
        <p:spPr bwMode="auto">
          <a:xfrm>
            <a:off x="896938" y="1150143"/>
            <a:ext cx="680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kumimoji="1">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9pPr>
          </a:lstStyle>
          <a:p>
            <a:pPr eaLnBrk="1" hangingPunct="1">
              <a:spcBef>
                <a:spcPct val="50000"/>
              </a:spcBef>
              <a:buClrTx/>
              <a:buSzTx/>
              <a:buFontTx/>
              <a:buNone/>
            </a:pPr>
            <a:r>
              <a:rPr lang="zh-CN" altLang="en-US" sz="2000" b="1">
                <a:latin typeface="楷体_GB2312" pitchFamily="49" charset="-122"/>
                <a:ea typeface="楷体_GB2312" pitchFamily="49" charset="-122"/>
              </a:rPr>
              <a:t>  一个六条通道指令所构成的简单通道程序，其功能是将内存中不同地址的数据写到三个记录中。</a:t>
            </a:r>
            <a:endParaRPr lang="zh-CN" altLang="en-US" sz="2000" b="1">
              <a:latin typeface="楷体_GB2312" pitchFamily="49" charset="-122"/>
              <a:ea typeface="楷体_GB2312" pitchFamily="49" charset="-122"/>
            </a:endParaRPr>
          </a:p>
        </p:txBody>
      </p:sp>
      <p:graphicFrame>
        <p:nvGraphicFramePr>
          <p:cNvPr id="141380" name="Group 68"/>
          <p:cNvGraphicFramePr>
            <a:graphicFrameLocks noGrp="1"/>
          </p:cNvGraphicFramePr>
          <p:nvPr/>
        </p:nvGraphicFramePr>
        <p:xfrm>
          <a:off x="896938" y="2185987"/>
          <a:ext cx="7319962" cy="2657411"/>
        </p:xfrm>
        <a:graphic>
          <a:graphicData uri="http://schemas.openxmlformats.org/drawingml/2006/table">
            <a:tbl>
              <a:tblPr/>
              <a:tblGrid>
                <a:gridCol w="1219994"/>
                <a:gridCol w="620163"/>
                <a:gridCol w="643886"/>
                <a:gridCol w="1306409"/>
                <a:gridCol w="1372493"/>
                <a:gridCol w="2157017"/>
              </a:tblGrid>
              <a:tr h="340391">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操作</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en-US" altLang="zh-CN" sz="1800" b="1" i="0" u="none" strike="noStrike" cap="none" normalizeH="0" baseline="0" dirty="0">
                          <a:ln>
                            <a:noFill/>
                          </a:ln>
                          <a:solidFill>
                            <a:srgbClr val="800000"/>
                          </a:solidFill>
                          <a:effectLst/>
                          <a:latin typeface="Helvetica" panose="020B0604020202020204" pitchFamily="34" charset="0"/>
                          <a:ea typeface="宋体" panose="02010600030101010101" pitchFamily="2" charset="-122"/>
                        </a:rPr>
                        <a:t>P</a:t>
                      </a:r>
                      <a:endParaRPr kumimoji="1" lang="en-US" altLang="zh-CN" sz="1800" b="1" i="0" u="none" strike="noStrike" cap="none" normalizeH="0" baseline="0" dirty="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en-US" altLang="zh-CN"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R</a:t>
                      </a:r>
                      <a:endParaRPr kumimoji="1" lang="en-US" altLang="zh-CN"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字节计数</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内存地址</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备注</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0391">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en-US" altLang="zh-CN" sz="1800" b="1" i="0" u="none" strike="noStrike" cap="none" normalizeH="0" baseline="0" dirty="0">
                          <a:ln>
                            <a:noFill/>
                          </a:ln>
                          <a:solidFill>
                            <a:srgbClr val="800000"/>
                          </a:solidFill>
                          <a:effectLst/>
                          <a:latin typeface="Helvetica" panose="020B0604020202020204" pitchFamily="34" charset="0"/>
                          <a:ea typeface="宋体" panose="02010600030101010101" pitchFamily="2" charset="-122"/>
                        </a:rPr>
                        <a:t>WRITE</a:t>
                      </a:r>
                      <a:endParaRPr kumimoji="1" lang="en-US" altLang="zh-CN" sz="1800" b="1" i="0" u="none" strike="noStrike" cap="none" normalizeH="0" baseline="0" dirty="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dirty="0">
                          <a:ln>
                            <a:noFill/>
                          </a:ln>
                          <a:solidFill>
                            <a:srgbClr val="800000"/>
                          </a:solidFill>
                          <a:effectLst/>
                          <a:latin typeface="Helvetica" panose="020B0604020202020204" pitchFamily="34" charset="0"/>
                          <a:ea typeface="宋体" panose="02010600030101010101" pitchFamily="2" charset="-122"/>
                        </a:rPr>
                        <a:t>0</a:t>
                      </a:r>
                      <a:endParaRPr kumimoji="1" lang="zh-CN" altLang="en-US" sz="1800" b="1" i="0" u="none" strike="noStrike" cap="none" normalizeH="0" baseline="0" dirty="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0</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80</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813</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0391">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en-US" altLang="zh-CN"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WRITE</a:t>
                      </a:r>
                      <a:endParaRPr kumimoji="1" lang="en-US" altLang="zh-CN"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0</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0</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140</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1034</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0391">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en-US" altLang="zh-CN"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WRITE</a:t>
                      </a:r>
                      <a:endParaRPr kumimoji="1" lang="en-US" altLang="zh-CN"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0</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1</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60</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5830</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en-US" altLang="zh-CN"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R1</a:t>
                      </a: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结束</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0391">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en-US" altLang="zh-CN"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WRITE</a:t>
                      </a:r>
                      <a:endParaRPr kumimoji="1" lang="en-US" altLang="zh-CN"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0</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1</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300</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2000</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en-US" altLang="zh-CN"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R2</a:t>
                      </a: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结束</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0391">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en-US" altLang="zh-CN"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WRITE</a:t>
                      </a:r>
                      <a:endParaRPr kumimoji="1" lang="en-US" altLang="zh-CN"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0</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0</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250</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dirty="0">
                          <a:ln>
                            <a:noFill/>
                          </a:ln>
                          <a:solidFill>
                            <a:srgbClr val="800000"/>
                          </a:solidFill>
                          <a:effectLst/>
                          <a:latin typeface="Helvetica" panose="020B0604020202020204" pitchFamily="34" charset="0"/>
                          <a:ea typeface="宋体" panose="02010600030101010101" pitchFamily="2" charset="-122"/>
                        </a:rPr>
                        <a:t>1850</a:t>
                      </a:r>
                      <a:endParaRPr kumimoji="1" lang="zh-CN" altLang="en-US" sz="1800" b="1" i="0" u="none" strike="noStrike" cap="none" normalizeH="0" baseline="0" dirty="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2731">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en-US" altLang="zh-CN"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WRITE</a:t>
                      </a:r>
                      <a:endParaRPr kumimoji="1" lang="en-US" altLang="zh-CN"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1</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1</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250</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rPr>
                        <a:t>720</a:t>
                      </a:r>
                      <a:endParaRPr kumimoji="1" lang="zh-CN" altLang="en-US" sz="1800" b="1" i="0" u="none" strike="noStrike" cap="none" normalizeH="0" baseline="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pPr>
                      <a:r>
                        <a:rPr kumimoji="1" lang="en-US" altLang="zh-CN" sz="1800" b="1" i="0" u="none" strike="noStrike" cap="none" normalizeH="0" baseline="0" dirty="0">
                          <a:ln>
                            <a:noFill/>
                          </a:ln>
                          <a:solidFill>
                            <a:srgbClr val="800000"/>
                          </a:solidFill>
                          <a:effectLst/>
                          <a:latin typeface="Helvetica" panose="020B0604020202020204" pitchFamily="34" charset="0"/>
                          <a:ea typeface="宋体" panose="02010600030101010101" pitchFamily="2" charset="-122"/>
                        </a:rPr>
                        <a:t>R3</a:t>
                      </a:r>
                      <a:r>
                        <a:rPr kumimoji="1" lang="zh-CN" altLang="en-US" sz="1800" b="1" i="0" u="none" strike="noStrike" cap="none" normalizeH="0" baseline="0" dirty="0">
                          <a:ln>
                            <a:noFill/>
                          </a:ln>
                          <a:solidFill>
                            <a:srgbClr val="800000"/>
                          </a:solidFill>
                          <a:effectLst/>
                          <a:latin typeface="Helvetica" panose="020B0604020202020204" pitchFamily="34" charset="0"/>
                          <a:ea typeface="宋体" panose="02010600030101010101" pitchFamily="2" charset="-122"/>
                        </a:rPr>
                        <a:t>结束，程序结束</a:t>
                      </a:r>
                      <a:endParaRPr kumimoji="1" lang="zh-CN" altLang="en-US" sz="1800" b="1" i="0" u="none" strike="noStrike" cap="none" normalizeH="0" baseline="0" dirty="0">
                        <a:ln>
                          <a:noFill/>
                        </a:ln>
                        <a:solidFill>
                          <a:srgbClr val="800000"/>
                        </a:solidFill>
                        <a:effectLst/>
                        <a:latin typeface="Helvetica"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7712" name="Rectangle 69"/>
          <p:cNvSpPr>
            <a:spLocks noChangeArrowheads="1"/>
          </p:cNvSpPr>
          <p:nvPr/>
        </p:nvSpPr>
        <p:spPr bwMode="auto">
          <a:xfrm>
            <a:off x="1146175" y="5010946"/>
            <a:ext cx="4572000"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pitchFamily="2" charset="2"/>
              <a:buChar char="n"/>
              <a:defRPr kumimoji="1">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9pPr>
          </a:lstStyle>
          <a:p>
            <a:pPr>
              <a:spcBef>
                <a:spcPct val="0"/>
              </a:spcBef>
              <a:buClrTx/>
              <a:buSzTx/>
              <a:buFontTx/>
              <a:buNone/>
            </a:pPr>
            <a:r>
              <a:rPr lang="zh-CN" altLang="en-US" b="1" dirty="0">
                <a:solidFill>
                  <a:srgbClr val="0000CC"/>
                </a:solidFill>
                <a:latin typeface="楷体_GB2312" pitchFamily="49" charset="-122"/>
                <a:ea typeface="楷体_GB2312" pitchFamily="49" charset="-122"/>
              </a:rPr>
              <a:t>通道指令包括：1）操作码　</a:t>
            </a:r>
            <a:endParaRPr lang="zh-CN" altLang="en-US" b="1" dirty="0">
              <a:solidFill>
                <a:srgbClr val="0000CC"/>
              </a:solidFill>
              <a:latin typeface="楷体_GB2312" pitchFamily="49" charset="-122"/>
              <a:ea typeface="楷体_GB2312" pitchFamily="49" charset="-122"/>
            </a:endParaRPr>
          </a:p>
          <a:p>
            <a:pPr>
              <a:spcBef>
                <a:spcPct val="0"/>
              </a:spcBef>
              <a:buClrTx/>
              <a:buSzTx/>
              <a:buFontTx/>
              <a:buNone/>
            </a:pPr>
            <a:r>
              <a:rPr lang="zh-CN" altLang="en-US" b="1" dirty="0">
                <a:solidFill>
                  <a:srgbClr val="0000CC"/>
                </a:solidFill>
                <a:latin typeface="楷体_GB2312" pitchFamily="49" charset="-122"/>
                <a:ea typeface="楷体_GB2312" pitchFamily="49" charset="-122"/>
              </a:rPr>
              <a:t>              2）内存地址　</a:t>
            </a:r>
            <a:endParaRPr lang="zh-CN" altLang="en-US" b="1" dirty="0">
              <a:solidFill>
                <a:srgbClr val="0000CC"/>
              </a:solidFill>
              <a:latin typeface="楷体_GB2312" pitchFamily="49" charset="-122"/>
              <a:ea typeface="楷体_GB2312" pitchFamily="49" charset="-122"/>
            </a:endParaRPr>
          </a:p>
          <a:p>
            <a:pPr>
              <a:spcBef>
                <a:spcPct val="0"/>
              </a:spcBef>
              <a:buClrTx/>
              <a:buSzTx/>
              <a:buFontTx/>
              <a:buNone/>
            </a:pPr>
            <a:r>
              <a:rPr lang="zh-CN" altLang="en-US" b="1" dirty="0">
                <a:solidFill>
                  <a:srgbClr val="0000CC"/>
                </a:solidFill>
                <a:latin typeface="楷体_GB2312" pitchFamily="49" charset="-122"/>
                <a:ea typeface="楷体_GB2312" pitchFamily="49" charset="-122"/>
              </a:rPr>
              <a:t>　　　　　　　3）读或写的字节计数　</a:t>
            </a:r>
            <a:endParaRPr lang="zh-CN" altLang="en-US" b="1" dirty="0">
              <a:solidFill>
                <a:srgbClr val="0000CC"/>
              </a:solidFill>
              <a:latin typeface="楷体_GB2312" pitchFamily="49" charset="-122"/>
              <a:ea typeface="楷体_GB2312" pitchFamily="49" charset="-122"/>
            </a:endParaRPr>
          </a:p>
          <a:p>
            <a:pPr>
              <a:spcBef>
                <a:spcPct val="0"/>
              </a:spcBef>
              <a:buClrTx/>
              <a:buSzTx/>
              <a:buFontTx/>
              <a:buNone/>
            </a:pPr>
            <a:r>
              <a:rPr lang="zh-CN" altLang="en-US" b="1" dirty="0">
                <a:solidFill>
                  <a:srgbClr val="0000CC"/>
                </a:solidFill>
                <a:latin typeface="楷体_GB2312" pitchFamily="49" charset="-122"/>
                <a:ea typeface="楷体_GB2312" pitchFamily="49" charset="-122"/>
              </a:rPr>
              <a:t>　　　　　　　4）记录结束标志</a:t>
            </a:r>
            <a:r>
              <a:rPr lang="en-US" altLang="zh-CN" b="1" dirty="0">
                <a:solidFill>
                  <a:srgbClr val="0000CC"/>
                </a:solidFill>
                <a:latin typeface="楷体_GB2312" pitchFamily="49" charset="-122"/>
                <a:ea typeface="楷体_GB2312" pitchFamily="49" charset="-122"/>
              </a:rPr>
              <a:t>R</a:t>
            </a:r>
            <a:endParaRPr lang="en-US" altLang="zh-CN" b="1" dirty="0">
              <a:solidFill>
                <a:srgbClr val="0000CC"/>
              </a:solidFill>
              <a:latin typeface="楷体_GB2312" pitchFamily="49" charset="-122"/>
              <a:ea typeface="楷体_GB2312" pitchFamily="49" charset="-122"/>
            </a:endParaRPr>
          </a:p>
          <a:p>
            <a:pPr>
              <a:spcBef>
                <a:spcPct val="0"/>
              </a:spcBef>
              <a:buClrTx/>
              <a:buSzTx/>
              <a:buFontTx/>
              <a:buNone/>
            </a:pPr>
            <a:r>
              <a:rPr lang="en-US" altLang="zh-CN" b="1" dirty="0">
                <a:solidFill>
                  <a:srgbClr val="0000CC"/>
                </a:solidFill>
                <a:latin typeface="楷体_GB2312" pitchFamily="49" charset="-122"/>
                <a:ea typeface="楷体_GB2312" pitchFamily="49" charset="-122"/>
              </a:rPr>
              <a:t>　　　　　　　5）</a:t>
            </a:r>
            <a:r>
              <a:rPr lang="zh-CN" altLang="en-US" b="1" dirty="0">
                <a:solidFill>
                  <a:srgbClr val="0000CC"/>
                </a:solidFill>
                <a:latin typeface="楷体_GB2312" pitchFamily="49" charset="-122"/>
                <a:ea typeface="楷体_GB2312" pitchFamily="49" charset="-122"/>
              </a:rPr>
              <a:t>通道程序结束位</a:t>
            </a:r>
            <a:r>
              <a:rPr lang="en-US" altLang="zh-CN" b="1" dirty="0">
                <a:solidFill>
                  <a:srgbClr val="0000CC"/>
                </a:solidFill>
                <a:latin typeface="楷体_GB2312" pitchFamily="49" charset="-122"/>
                <a:ea typeface="楷体_GB2312" pitchFamily="49" charset="-122"/>
              </a:rPr>
              <a:t>P</a:t>
            </a:r>
            <a:endParaRPr lang="en-US" altLang="zh-CN" b="1" dirty="0">
              <a:solidFill>
                <a:srgbClr val="0000CC"/>
              </a:solidFill>
              <a:latin typeface="楷体_GB2312" pitchFamily="49" charset="-122"/>
              <a:ea typeface="楷体_GB2312"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9.4  </a:t>
            </a:r>
            <a:r>
              <a:rPr lang="zh-CN" altLang="en-US" dirty="0">
                <a:latin typeface="华文楷体" panose="02010600040101010101" pitchFamily="2" charset="-122"/>
                <a:ea typeface="华文楷体" panose="02010600040101010101" pitchFamily="2" charset="-122"/>
              </a:rPr>
              <a:t>缓冲技术</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221477" y="1648001"/>
            <a:ext cx="2114389" cy="370501"/>
          </a:xfrm>
        </p:spPr>
        <p:txBody>
          <a:bodyPr>
            <a:noAutofit/>
          </a:bodyPr>
          <a:lstStyle/>
          <a:p>
            <a:r>
              <a:rPr lang="zh-CN" altLang="en-US" sz="2400" dirty="0">
                <a:solidFill>
                  <a:srgbClr val="6C0000"/>
                </a:solidFill>
                <a:highlight>
                  <a:srgbClr val="FFFF00"/>
                </a:highlight>
                <a:latin typeface="华文楷体" panose="02010600040101010101" pitchFamily="2" charset="-122"/>
                <a:ea typeface="华文楷体" panose="02010600040101010101" pitchFamily="2" charset="-122"/>
              </a:rPr>
              <a:t>缓冲区的引入</a:t>
            </a:r>
            <a:endParaRPr lang="zh-CN" altLang="en-US" sz="2400" dirty="0">
              <a:solidFill>
                <a:srgbClr val="6C0000"/>
              </a:solidFill>
              <a:highlight>
                <a:srgbClr val="FFFF00"/>
              </a:highlight>
              <a:latin typeface="华文楷体" panose="02010600040101010101" pitchFamily="2" charset="-122"/>
              <a:ea typeface="华文楷体" panose="02010600040101010101" pitchFamily="2" charset="-122"/>
            </a:endParaRPr>
          </a:p>
        </p:txBody>
      </p:sp>
      <p:sp>
        <p:nvSpPr>
          <p:cNvPr id="4" name="矩形 3"/>
          <p:cNvSpPr/>
          <p:nvPr/>
        </p:nvSpPr>
        <p:spPr>
          <a:xfrm>
            <a:off x="933611" y="169431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20926" y="2670650"/>
            <a:ext cx="8274682" cy="2862322"/>
          </a:xfrm>
          <a:prstGeom prst="rect">
            <a:avLst/>
          </a:prstGeom>
        </p:spPr>
        <p:txBody>
          <a:bodyPr wrap="square">
            <a:spAutoFit/>
          </a:bodyPr>
          <a:lstStyle/>
          <a:p>
            <a:pPr>
              <a:lnSpc>
                <a:spcPct val="125000"/>
              </a:lnSpc>
            </a:pPr>
            <a:r>
              <a:rPr lang="zh-CN" altLang="zh-CN" sz="2400" b="1" kern="0" dirty="0">
                <a:latin typeface="华文楷体" panose="02010600040101010101" pitchFamily="2" charset="-122"/>
                <a:ea typeface="华文楷体" panose="02010600040101010101" pitchFamily="2" charset="-122"/>
                <a:cs typeface="宋体" panose="02010600030101010101" pitchFamily="2" charset="-122"/>
              </a:rPr>
              <a:t>（</a:t>
            </a:r>
            <a:r>
              <a:rPr lang="en-US" altLang="zh-CN" sz="2400" b="1" kern="0" dirty="0">
                <a:latin typeface="华文楷体" panose="02010600040101010101" pitchFamily="2" charset="-122"/>
                <a:ea typeface="华文楷体" panose="02010600040101010101" pitchFamily="2" charset="-122"/>
                <a:cs typeface="宋体" panose="02010600030101010101" pitchFamily="2" charset="-122"/>
              </a:rPr>
              <a:t>1</a:t>
            </a:r>
            <a:r>
              <a:rPr lang="zh-CN" altLang="zh-CN" sz="2400" b="1" kern="0" dirty="0">
                <a:latin typeface="华文楷体" panose="02010600040101010101" pitchFamily="2" charset="-122"/>
                <a:ea typeface="华文楷体" panose="02010600040101010101" pitchFamily="2" charset="-122"/>
                <a:cs typeface="宋体" panose="02010600030101010101" pitchFamily="2" charset="-122"/>
              </a:rPr>
              <a:t>）缓解设备之间</a:t>
            </a:r>
            <a:r>
              <a:rPr lang="zh-CN" altLang="zh-CN" sz="2400" b="1" kern="0" dirty="0">
                <a:solidFill>
                  <a:srgbClr val="FF0000"/>
                </a:solidFill>
                <a:latin typeface="华文楷体" panose="02010600040101010101" pitchFamily="2" charset="-122"/>
                <a:ea typeface="华文楷体" panose="02010600040101010101" pitchFamily="2" charset="-122"/>
                <a:cs typeface="宋体" panose="02010600030101010101" pitchFamily="2" charset="-122"/>
              </a:rPr>
              <a:t>速度</a:t>
            </a:r>
            <a:r>
              <a:rPr lang="zh-CN" altLang="zh-CN" sz="2400" b="1" kern="0" dirty="0">
                <a:latin typeface="华文楷体" panose="02010600040101010101" pitchFamily="2" charset="-122"/>
                <a:ea typeface="华文楷体" panose="02010600040101010101" pitchFamily="2" charset="-122"/>
                <a:cs typeface="宋体" panose="02010600030101010101" pitchFamily="2" charset="-122"/>
              </a:rPr>
              <a:t>差异的矛盾。</a:t>
            </a:r>
            <a:r>
              <a:rPr lang="en-US" altLang="zh-CN" sz="2400" b="1" kern="0" dirty="0">
                <a:latin typeface="华文楷体" panose="02010600040101010101" pitchFamily="2" charset="-122"/>
                <a:ea typeface="华文楷体" panose="02010600040101010101" pitchFamily="2" charset="-122"/>
                <a:cs typeface="宋体" panose="02010600030101010101" pitchFamily="2" charset="-122"/>
              </a:rPr>
              <a:t> </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endParaRPr lang="en-US" altLang="zh-CN" sz="2400" b="1" kern="0" dirty="0">
              <a:latin typeface="华文楷体" panose="02010600040101010101" pitchFamily="2" charset="-122"/>
              <a:ea typeface="华文楷体" panose="02010600040101010101" pitchFamily="2" charset="-122"/>
              <a:cs typeface="宋体" panose="02010600030101010101" pitchFamily="2" charset="-122"/>
            </a:endParaRPr>
          </a:p>
          <a:p>
            <a:pPr>
              <a:lnSpc>
                <a:spcPct val="125000"/>
              </a:lnSpc>
            </a:pPr>
            <a:r>
              <a:rPr lang="zh-CN" altLang="zh-CN" sz="2400" b="1" kern="0" dirty="0">
                <a:latin typeface="华文楷体" panose="02010600040101010101" pitchFamily="2" charset="-122"/>
                <a:ea typeface="华文楷体" panose="02010600040101010101" pitchFamily="2" charset="-122"/>
                <a:cs typeface="宋体" panose="02010600030101010101" pitchFamily="2" charset="-122"/>
              </a:rPr>
              <a:t>（</a:t>
            </a:r>
            <a:r>
              <a:rPr lang="en-US" altLang="zh-CN" sz="2400" b="1" kern="0" dirty="0">
                <a:latin typeface="华文楷体" panose="02010600040101010101" pitchFamily="2" charset="-122"/>
                <a:ea typeface="华文楷体" panose="02010600040101010101" pitchFamily="2" charset="-122"/>
                <a:cs typeface="宋体" panose="02010600030101010101" pitchFamily="2" charset="-122"/>
              </a:rPr>
              <a:t>2</a:t>
            </a:r>
            <a:r>
              <a:rPr lang="zh-CN" altLang="zh-CN" sz="2400" b="1" kern="0" dirty="0">
                <a:latin typeface="华文楷体" panose="02010600040101010101" pitchFamily="2" charset="-122"/>
                <a:ea typeface="华文楷体" panose="02010600040101010101" pitchFamily="2" charset="-122"/>
                <a:cs typeface="宋体" panose="02010600030101010101" pitchFamily="2" charset="-122"/>
              </a:rPr>
              <a:t>）缓冲区可以缓解设备之间传输</a:t>
            </a:r>
            <a:r>
              <a:rPr lang="zh-CN" altLang="zh-CN" sz="2400" b="1" kern="0" dirty="0">
                <a:solidFill>
                  <a:srgbClr val="FF0000"/>
                </a:solidFill>
                <a:latin typeface="华文楷体" panose="02010600040101010101" pitchFamily="2" charset="-122"/>
                <a:ea typeface="华文楷体" panose="02010600040101010101" pitchFamily="2" charset="-122"/>
                <a:cs typeface="宋体" panose="02010600030101010101" pitchFamily="2" charset="-122"/>
              </a:rPr>
              <a:t>数据大小</a:t>
            </a:r>
            <a:r>
              <a:rPr lang="zh-CN" altLang="zh-CN" sz="2400" b="1" kern="0" dirty="0">
                <a:latin typeface="华文楷体" panose="02010600040101010101" pitchFamily="2" charset="-122"/>
                <a:ea typeface="华文楷体" panose="02010600040101010101" pitchFamily="2" charset="-122"/>
                <a:cs typeface="宋体" panose="02010600030101010101" pitchFamily="2" charset="-122"/>
              </a:rPr>
              <a:t>不一致的矛盾</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en-US" altLang="zh-CN" sz="2400" b="1" kern="0" dirty="0">
                <a:latin typeface="华文楷体" panose="02010600040101010101" pitchFamily="2" charset="-122"/>
                <a:ea typeface="华文楷体" panose="02010600040101010101" pitchFamily="2" charset="-122"/>
                <a:cs typeface="宋体" panose="02010600030101010101" pitchFamily="2" charset="-122"/>
              </a:rPr>
              <a:t> </a:t>
            </a:r>
            <a:endPar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zh-CN" altLang="zh-CN" sz="2400" b="1" kern="0" dirty="0">
                <a:latin typeface="华文楷体" panose="02010600040101010101" pitchFamily="2" charset="-122"/>
                <a:ea typeface="华文楷体" panose="02010600040101010101" pitchFamily="2" charset="-122"/>
                <a:cs typeface="宋体" panose="02010600030101010101" pitchFamily="2" charset="-122"/>
              </a:rPr>
              <a:t>（</a:t>
            </a:r>
            <a:r>
              <a:rPr lang="en-US" altLang="zh-CN" sz="2400" b="1" kern="0" dirty="0">
                <a:latin typeface="华文楷体" panose="02010600040101010101" pitchFamily="2" charset="-122"/>
                <a:ea typeface="华文楷体" panose="02010600040101010101" pitchFamily="2" charset="-122"/>
                <a:cs typeface="宋体" panose="02010600030101010101" pitchFamily="2" charset="-122"/>
              </a:rPr>
              <a:t>3</a:t>
            </a:r>
            <a:r>
              <a:rPr lang="zh-CN" altLang="zh-CN" sz="2400" b="1" kern="0" dirty="0">
                <a:latin typeface="华文楷体" panose="02010600040101010101" pitchFamily="2" charset="-122"/>
                <a:ea typeface="华文楷体" panose="02010600040101010101" pitchFamily="2" charset="-122"/>
                <a:cs typeface="宋体" panose="02010600030101010101" pitchFamily="2" charset="-122"/>
              </a:rPr>
              <a:t>）支持应用程序</a:t>
            </a:r>
            <a:r>
              <a:rPr lang="en-US" altLang="zh-CN" sz="2400" b="1" kern="0" dirty="0">
                <a:solidFill>
                  <a:srgbClr val="FF0000"/>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sz="2400" b="1" kern="0" dirty="0">
                <a:solidFill>
                  <a:srgbClr val="FF0000"/>
                </a:solidFill>
                <a:latin typeface="华文楷体" panose="02010600040101010101" pitchFamily="2" charset="-122"/>
                <a:ea typeface="华文楷体" panose="02010600040101010101" pitchFamily="2" charset="-122"/>
                <a:cs typeface="宋体" panose="02010600030101010101" pitchFamily="2" charset="-122"/>
              </a:rPr>
              <a:t>的复制语义</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en-US" altLang="zh-CN" sz="2400" b="1" kern="0" dirty="0">
                <a:latin typeface="华文楷体" panose="02010600040101010101" pitchFamily="2" charset="-122"/>
                <a:ea typeface="华文楷体" panose="02010600040101010101" pitchFamily="2" charset="-122"/>
                <a:cs typeface="宋体" panose="02010600030101010101" pitchFamily="2" charset="-122"/>
              </a:rPr>
              <a:t> </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9.4  </a:t>
            </a:r>
            <a:r>
              <a:rPr lang="zh-CN" altLang="en-US" dirty="0">
                <a:latin typeface="华文楷体" panose="02010600040101010101" pitchFamily="2" charset="-122"/>
                <a:ea typeface="华文楷体" panose="02010600040101010101" pitchFamily="2" charset="-122"/>
              </a:rPr>
              <a:t>缓冲技术</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221477" y="1191130"/>
            <a:ext cx="211438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缓冲区的分类</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869318" y="12444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869317" y="1932179"/>
            <a:ext cx="6970816" cy="992579"/>
          </a:xfrm>
          <a:prstGeom prst="rect">
            <a:avLst/>
          </a:prstGeom>
        </p:spPr>
        <p:txBody>
          <a:bodyPr wrap="square">
            <a:spAutoFit/>
          </a:bodyPr>
          <a:lstStyle/>
          <a:p>
            <a:pPr indent="266700">
              <a:lnSpc>
                <a:spcPct val="125000"/>
              </a:lnSpc>
            </a:pPr>
            <a:r>
              <a:rPr lang="en-US" altLang="zh-CN" b="1" kern="0" dirty="0">
                <a:latin typeface="华文楷体" panose="02010600040101010101" pitchFamily="2" charset="-122"/>
                <a:ea typeface="华文楷体" panose="02010600040101010101" pitchFamily="2" charset="-122"/>
                <a:cs typeface="宋体" panose="02010600030101010101" pitchFamily="2" charset="-122"/>
              </a:rPr>
              <a:t>1. </a:t>
            </a:r>
            <a:r>
              <a:rPr lang="zh-CN" altLang="zh-CN" b="1" kern="0" dirty="0">
                <a:latin typeface="华文楷体" panose="02010600040101010101" pitchFamily="2" charset="-122"/>
                <a:ea typeface="华文楷体" panose="02010600040101010101" pitchFamily="2" charset="-122"/>
                <a:cs typeface="宋体" panose="02010600030101010101" pitchFamily="2" charset="-122"/>
              </a:rPr>
              <a:t>硬件缓冲</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硬件缓冲的设置目的是为了协调系统和硬件之间的数据传输速度的差异</a:t>
            </a:r>
            <a:endParaRPr lang="zh-CN" altLang="en-US" b="1" dirty="0">
              <a:latin typeface="华文楷体" panose="02010600040101010101" pitchFamily="2" charset="-122"/>
              <a:ea typeface="华文楷体" panose="02010600040101010101" pitchFamily="2" charset="-122"/>
            </a:endParaRPr>
          </a:p>
        </p:txBody>
      </p:sp>
      <p:sp>
        <p:nvSpPr>
          <p:cNvPr id="7" name="矩形 6"/>
          <p:cNvSpPr/>
          <p:nvPr/>
        </p:nvSpPr>
        <p:spPr>
          <a:xfrm>
            <a:off x="933611" y="3086351"/>
            <a:ext cx="6618656" cy="1131079"/>
          </a:xfrm>
          <a:prstGeom prst="rect">
            <a:avLst/>
          </a:prstGeom>
        </p:spPr>
        <p:txBody>
          <a:bodyPr wrap="square">
            <a:spAutoFit/>
          </a:bodyPr>
          <a:lstStyle/>
          <a:p>
            <a:pPr indent="266700">
              <a:lnSpc>
                <a:spcPct val="125000"/>
              </a:lnSpc>
            </a:pPr>
            <a:r>
              <a:rPr lang="en-US" altLang="zh-CN" b="1" kern="0" dirty="0">
                <a:latin typeface="华文楷体" panose="02010600040101010101" pitchFamily="2" charset="-122"/>
                <a:ea typeface="华文楷体" panose="02010600040101010101" pitchFamily="2" charset="-122"/>
                <a:cs typeface="宋体" panose="02010600030101010101" pitchFamily="2" charset="-122"/>
              </a:rPr>
              <a:t>2</a:t>
            </a:r>
            <a:r>
              <a:rPr lang="zh-CN" altLang="zh-CN" b="1" kern="0" dirty="0">
                <a:latin typeface="华文楷体" panose="02010600040101010101" pitchFamily="2" charset="-122"/>
                <a:ea typeface="华文楷体" panose="02010600040101010101" pitchFamily="2" charset="-122"/>
                <a:cs typeface="宋体" panose="02010600030101010101" pitchFamily="2" charset="-122"/>
              </a:rPr>
              <a:t>．内存缓冲</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en-US" altLang="zh-CN" b="1" kern="0" dirty="0">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latin typeface="华文楷体" panose="02010600040101010101" pitchFamily="2" charset="-122"/>
                <a:ea typeface="华文楷体" panose="02010600040101010101" pitchFamily="2" charset="-122"/>
                <a:cs typeface="宋体" panose="02010600030101010101" pitchFamily="2" charset="-122"/>
              </a:rPr>
              <a:t>在内存中规划出一个具有</a:t>
            </a:r>
            <a:r>
              <a:rPr lang="en-US" altLang="zh-CN" b="1" kern="0" dirty="0">
                <a:latin typeface="华文楷体" panose="02010600040101010101" pitchFamily="2" charset="-122"/>
                <a:ea typeface="华文楷体" panose="02010600040101010101" pitchFamily="2" charset="-122"/>
                <a:cs typeface="宋体" panose="02010600030101010101" pitchFamily="2" charset="-122"/>
              </a:rPr>
              <a:t>n</a:t>
            </a:r>
            <a:r>
              <a:rPr lang="zh-CN" altLang="zh-CN" b="1" kern="0" dirty="0">
                <a:latin typeface="华文楷体" panose="02010600040101010101" pitchFamily="2" charset="-122"/>
                <a:ea typeface="华文楷体" panose="02010600040101010101" pitchFamily="2" charset="-122"/>
                <a:cs typeface="宋体" panose="02010600030101010101" pitchFamily="2" charset="-122"/>
              </a:rPr>
              <a:t>个单元的缓冲区，以便存放系统输入或输出的数据，这样的缓冲区又称为内存缓冲区。</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矩形 7"/>
          <p:cNvSpPr/>
          <p:nvPr/>
        </p:nvSpPr>
        <p:spPr>
          <a:xfrm>
            <a:off x="933611" y="4575206"/>
            <a:ext cx="7109723" cy="1269578"/>
          </a:xfrm>
          <a:prstGeom prst="rect">
            <a:avLst/>
          </a:prstGeom>
        </p:spPr>
        <p:txBody>
          <a:bodyPr wrap="square">
            <a:spAutoFit/>
          </a:bodyPr>
          <a:lstStyle/>
          <a:p>
            <a:pPr indent="266700">
              <a:lnSpc>
                <a:spcPct val="125000"/>
              </a:lnSpc>
            </a:pPr>
            <a:r>
              <a:rPr lang="en-US" altLang="zh-CN" b="1" kern="0" dirty="0">
                <a:latin typeface="华文楷体" panose="02010600040101010101" pitchFamily="2" charset="-122"/>
                <a:ea typeface="华文楷体" panose="02010600040101010101" pitchFamily="2" charset="-122"/>
                <a:cs typeface="宋体" panose="02010600030101010101" pitchFamily="2" charset="-122"/>
              </a:rPr>
              <a:t>3</a:t>
            </a:r>
            <a:r>
              <a:rPr lang="zh-CN" altLang="zh-CN" b="1" kern="0" dirty="0">
                <a:latin typeface="华文楷体" panose="02010600040101010101" pitchFamily="2" charset="-122"/>
                <a:ea typeface="华文楷体" panose="02010600040101010101" pitchFamily="2" charset="-122"/>
                <a:cs typeface="宋体" panose="02010600030101010101" pitchFamily="2" charset="-122"/>
              </a:rPr>
              <a:t>．软件缓冲</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b="1" kern="0" dirty="0">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latin typeface="华文楷体" panose="02010600040101010101" pitchFamily="2" charset="-122"/>
                <a:ea typeface="华文楷体" panose="02010600040101010101" pitchFamily="2" charset="-122"/>
                <a:cs typeface="宋体" panose="02010600030101010101" pitchFamily="2" charset="-122"/>
              </a:rPr>
              <a:t>在现代计算机系统中，有</a:t>
            </a:r>
            <a:r>
              <a:rPr lang="zh-CN" altLang="zh-CN"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很多软件在运行时都会进行信息缓存，特别是网络应用程序经常需要对一些特殊的数据在客户端进行本地缓存。</a:t>
            </a:r>
            <a:endParaRPr lang="zh-CN" altLang="en-US" b="1" dirty="0">
              <a:latin typeface="华文楷体" panose="02010600040101010101" pitchFamily="2" charset="-122"/>
              <a:ea typeface="华文楷体" panose="02010600040101010101" pitchFamily="2" charset="-122"/>
            </a:endParaRPr>
          </a:p>
        </p:txBody>
      </p:sp>
      <p:sp>
        <p:nvSpPr>
          <p:cNvPr id="5" name="流程图: 资料带 4"/>
          <p:cNvSpPr/>
          <p:nvPr/>
        </p:nvSpPr>
        <p:spPr>
          <a:xfrm>
            <a:off x="3308061" y="1383364"/>
            <a:ext cx="1367481" cy="944513"/>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00"/>
                </a:solidFill>
                <a:latin typeface="方正粗黑宋简体" panose="02000000000000000000" pitchFamily="2" charset="-122"/>
                <a:ea typeface="方正粗黑宋简体" panose="02000000000000000000" pitchFamily="2" charset="-122"/>
              </a:rPr>
              <a:t>Cache</a:t>
            </a:r>
            <a:endParaRPr lang="zh-CN" altLang="en-US" dirty="0">
              <a:solidFill>
                <a:srgbClr val="FFFF00"/>
              </a:solidFill>
              <a:latin typeface="方正粗黑宋简体" panose="02000000000000000000" pitchFamily="2" charset="-122"/>
              <a:ea typeface="方正粗黑宋简体" panose="02000000000000000000" pitchFamily="2" charset="-122"/>
            </a:endParaRPr>
          </a:p>
        </p:txBody>
      </p:sp>
      <p:sp>
        <p:nvSpPr>
          <p:cNvPr id="9" name="流程图: 资料带 8"/>
          <p:cNvSpPr/>
          <p:nvPr/>
        </p:nvSpPr>
        <p:spPr>
          <a:xfrm>
            <a:off x="4956901" y="1388044"/>
            <a:ext cx="1367481" cy="944513"/>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FF00"/>
                </a:solidFill>
                <a:latin typeface="方正粗黑宋简体" panose="02000000000000000000" pitchFamily="2" charset="-122"/>
                <a:ea typeface="方正粗黑宋简体" panose="02000000000000000000" pitchFamily="2" charset="-122"/>
              </a:rPr>
              <a:t>硬盘缓冲区</a:t>
            </a:r>
            <a:endParaRPr lang="zh-CN" altLang="en-US" b="1" dirty="0">
              <a:solidFill>
                <a:srgbClr val="FFFF00"/>
              </a:solidFill>
              <a:latin typeface="方正粗黑宋简体" panose="02000000000000000000" pitchFamily="2" charset="-122"/>
              <a:ea typeface="方正粗黑宋简体" panose="02000000000000000000" pitchFamily="2" charset="-122"/>
            </a:endParaRPr>
          </a:p>
        </p:txBody>
      </p:sp>
      <p:sp>
        <p:nvSpPr>
          <p:cNvPr id="10" name="流程图: 资料带 9"/>
          <p:cNvSpPr/>
          <p:nvPr/>
        </p:nvSpPr>
        <p:spPr>
          <a:xfrm>
            <a:off x="3942271" y="2420259"/>
            <a:ext cx="1367481" cy="944513"/>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FF00"/>
                </a:solidFill>
                <a:latin typeface="方正粗黑宋简体" panose="02000000000000000000" pitchFamily="2" charset="-122"/>
                <a:ea typeface="方正粗黑宋简体" panose="02000000000000000000" pitchFamily="2" charset="-122"/>
              </a:rPr>
              <a:t>页缓存</a:t>
            </a:r>
            <a:endParaRPr lang="zh-CN" altLang="en-US" b="1" dirty="0">
              <a:solidFill>
                <a:srgbClr val="FFFF00"/>
              </a:solidFill>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9.4  </a:t>
            </a:r>
            <a:r>
              <a:rPr lang="zh-CN" altLang="en-US" dirty="0">
                <a:latin typeface="华文楷体" panose="02010600040101010101" pitchFamily="2" charset="-122"/>
                <a:ea typeface="华文楷体" panose="02010600040101010101" pitchFamily="2" charset="-122"/>
              </a:rPr>
              <a:t>缓冲技术</a:t>
            </a:r>
            <a:endParaRPr lang="zh-CN" altLang="zh-CN" dirty="0">
              <a:latin typeface="华文楷体" panose="02010600040101010101" pitchFamily="2" charset="-122"/>
              <a:ea typeface="华文楷体" panose="02010600040101010101" pitchFamily="2" charset="-122"/>
            </a:endParaRPr>
          </a:p>
        </p:txBody>
      </p:sp>
      <p:sp>
        <p:nvSpPr>
          <p:cNvPr id="5" name="矩形 4"/>
          <p:cNvSpPr/>
          <p:nvPr/>
        </p:nvSpPr>
        <p:spPr>
          <a:xfrm>
            <a:off x="704334" y="1522264"/>
            <a:ext cx="7508789" cy="3831818"/>
          </a:xfrm>
          <a:prstGeom prst="rect">
            <a:avLst/>
          </a:prstGeom>
        </p:spPr>
        <p:txBody>
          <a:bodyPr wrap="square">
            <a:spAutoFit/>
          </a:bodyPr>
          <a:lstStyle/>
          <a:p>
            <a:pPr>
              <a:lnSpc>
                <a:spcPct val="150000"/>
              </a:lnSpc>
            </a:pPr>
            <a:r>
              <a:rPr lang="zh-CN" altLang="en-US" dirty="0">
                <a:solidFill>
                  <a:srgbClr val="333333"/>
                </a:solidFill>
                <a:latin typeface="方正粗黑宋简体" panose="02000000000000000000" pitchFamily="2" charset="-122"/>
                <a:ea typeface="方正粗黑宋简体" panose="02000000000000000000" pitchFamily="2" charset="-122"/>
              </a:rPr>
              <a:t>硬盘的缓冲区</a:t>
            </a:r>
            <a:r>
              <a:rPr lang="en-US" altLang="zh-CN" dirty="0">
                <a:solidFill>
                  <a:srgbClr val="333333"/>
                </a:solidFill>
                <a:latin typeface="方正粗黑宋简体" panose="02000000000000000000" pitchFamily="2" charset="-122"/>
                <a:ea typeface="方正粗黑宋简体" panose="02000000000000000000" pitchFamily="2" charset="-122"/>
              </a:rPr>
              <a:t>Cache</a:t>
            </a:r>
            <a:r>
              <a:rPr lang="zh-CN" altLang="en-US" dirty="0">
                <a:solidFill>
                  <a:srgbClr val="333333"/>
                </a:solidFill>
                <a:latin typeface="方正粗黑宋简体" panose="02000000000000000000" pitchFamily="2" charset="-122"/>
                <a:ea typeface="方正粗黑宋简体" panose="02000000000000000000" pitchFamily="2" charset="-122"/>
              </a:rPr>
              <a:t>是硬盘与</a:t>
            </a:r>
            <a:r>
              <a:rPr lang="zh-CN" altLang="en-US" dirty="0">
                <a:latin typeface="方正粗黑宋简体" panose="02000000000000000000" pitchFamily="2" charset="-122"/>
                <a:ea typeface="方正粗黑宋简体" panose="02000000000000000000" pitchFamily="2" charset="-122"/>
              </a:rPr>
              <a:t>外部总线</a:t>
            </a:r>
            <a:r>
              <a:rPr lang="zh-CN" altLang="en-US" dirty="0">
                <a:solidFill>
                  <a:srgbClr val="333333"/>
                </a:solidFill>
                <a:latin typeface="方正粗黑宋简体" panose="02000000000000000000" pitchFamily="2" charset="-122"/>
                <a:ea typeface="方正粗黑宋简体" panose="02000000000000000000" pitchFamily="2" charset="-122"/>
              </a:rPr>
              <a:t>交换数据的场所。硬盘的读数据的过程是将磁信号转化为电信号后，通过缓冲区一次次地填充与清空，再填充，再清空，一步步按照</a:t>
            </a:r>
            <a:r>
              <a:rPr lang="en-US" altLang="zh-CN" dirty="0">
                <a:latin typeface="方正粗黑宋简体" panose="02000000000000000000" pitchFamily="2" charset="-122"/>
                <a:ea typeface="方正粗黑宋简体" panose="02000000000000000000" pitchFamily="2" charset="-122"/>
              </a:rPr>
              <a:t>PCI</a:t>
            </a:r>
            <a:r>
              <a:rPr lang="zh-CN" altLang="en-US" dirty="0">
                <a:latin typeface="方正粗黑宋简体" panose="02000000000000000000" pitchFamily="2" charset="-122"/>
                <a:ea typeface="方正粗黑宋简体" panose="02000000000000000000" pitchFamily="2" charset="-122"/>
              </a:rPr>
              <a:t>总线</a:t>
            </a:r>
            <a:r>
              <a:rPr lang="zh-CN" altLang="en-US" dirty="0">
                <a:solidFill>
                  <a:srgbClr val="333333"/>
                </a:solidFill>
                <a:latin typeface="方正粗黑宋简体" panose="02000000000000000000" pitchFamily="2" charset="-122"/>
                <a:ea typeface="方正粗黑宋简体" panose="02000000000000000000" pitchFamily="2" charset="-122"/>
              </a:rPr>
              <a:t>的周期送出，可见，缓冲区的作用是相当重要的。它的作用也是提高性能，但是它与缓存的不同之处在于</a:t>
            </a:r>
            <a:endParaRPr lang="en-US" altLang="zh-CN" dirty="0">
              <a:solidFill>
                <a:srgbClr val="333333"/>
              </a:solidFill>
              <a:latin typeface="方正粗黑宋简体" panose="02000000000000000000" pitchFamily="2" charset="-122"/>
              <a:ea typeface="方正粗黑宋简体" panose="02000000000000000000" pitchFamily="2" charset="-122"/>
            </a:endParaRPr>
          </a:p>
          <a:p>
            <a:pPr marL="285750" indent="-285750">
              <a:lnSpc>
                <a:spcPct val="150000"/>
              </a:lnSpc>
              <a:buFont typeface="Wingdings" panose="05000000000000000000" pitchFamily="2" charset="2"/>
              <a:buChar char="u"/>
            </a:pPr>
            <a:r>
              <a:rPr lang="zh-CN" altLang="en-US" dirty="0">
                <a:solidFill>
                  <a:srgbClr val="C00000"/>
                </a:solidFill>
                <a:latin typeface="方正粗黑宋简体" panose="02000000000000000000" pitchFamily="2" charset="-122"/>
                <a:ea typeface="方正粗黑宋简体" panose="02000000000000000000" pitchFamily="2" charset="-122"/>
              </a:rPr>
              <a:t> 它是容量固定的硬件，而不像缓存是可以由操作系统在内存中动态分配的。</a:t>
            </a:r>
            <a:endParaRPr lang="en-US" altLang="zh-CN" dirty="0">
              <a:solidFill>
                <a:srgbClr val="C00000"/>
              </a:solidFill>
              <a:latin typeface="方正粗黑宋简体" panose="02000000000000000000" pitchFamily="2" charset="-122"/>
              <a:ea typeface="方正粗黑宋简体" panose="02000000000000000000" pitchFamily="2" charset="-122"/>
            </a:endParaRPr>
          </a:p>
          <a:p>
            <a:pPr marL="285750" indent="-285750">
              <a:lnSpc>
                <a:spcPct val="150000"/>
              </a:lnSpc>
              <a:buFont typeface="Wingdings" panose="05000000000000000000" pitchFamily="2" charset="2"/>
              <a:buChar char="u"/>
            </a:pPr>
            <a:r>
              <a:rPr lang="zh-CN" altLang="en-US" dirty="0">
                <a:solidFill>
                  <a:srgbClr val="C00000"/>
                </a:solidFill>
                <a:latin typeface="方正粗黑宋简体" panose="02000000000000000000" pitchFamily="2" charset="-122"/>
                <a:ea typeface="方正粗黑宋简体" panose="02000000000000000000" pitchFamily="2" charset="-122"/>
              </a:rPr>
              <a:t> 它对性能的影响大大</a:t>
            </a:r>
            <a:r>
              <a:rPr lang="zh-CN" altLang="en-US">
                <a:solidFill>
                  <a:srgbClr val="C00000"/>
                </a:solidFill>
                <a:latin typeface="方正粗黑宋简体" panose="02000000000000000000" pitchFamily="2" charset="-122"/>
                <a:ea typeface="方正粗黑宋简体" panose="02000000000000000000" pitchFamily="2" charset="-122"/>
              </a:rPr>
              <a:t>超过内存缓冲对</a:t>
            </a:r>
            <a:r>
              <a:rPr lang="zh-CN" altLang="en-US" dirty="0">
                <a:solidFill>
                  <a:srgbClr val="C00000"/>
                </a:solidFill>
                <a:latin typeface="方正粗黑宋简体" panose="02000000000000000000" pitchFamily="2" charset="-122"/>
                <a:ea typeface="方正粗黑宋简体" panose="02000000000000000000" pitchFamily="2" charset="-122"/>
              </a:rPr>
              <a:t>性能的影响，因为如果没有缓冲区，就会要求每传一个字（通常是</a:t>
            </a:r>
            <a:r>
              <a:rPr lang="en-US" altLang="zh-CN" dirty="0">
                <a:solidFill>
                  <a:srgbClr val="C00000"/>
                </a:solidFill>
                <a:latin typeface="方正粗黑宋简体" panose="02000000000000000000" pitchFamily="2" charset="-122"/>
                <a:ea typeface="方正粗黑宋简体" panose="02000000000000000000" pitchFamily="2" charset="-122"/>
              </a:rPr>
              <a:t>4</a:t>
            </a:r>
            <a:r>
              <a:rPr lang="zh-CN" altLang="en-US" dirty="0">
                <a:solidFill>
                  <a:srgbClr val="C00000"/>
                </a:solidFill>
                <a:latin typeface="方正粗黑宋简体" panose="02000000000000000000" pitchFamily="2" charset="-122"/>
                <a:ea typeface="方正粗黑宋简体" panose="02000000000000000000" pitchFamily="2" charset="-122"/>
              </a:rPr>
              <a:t>字节）就需要读一次磁盘或写一次磁盘。</a:t>
            </a:r>
            <a:endParaRPr lang="zh-CN" altLang="en-US" dirty="0">
              <a:solidFill>
                <a:srgbClr val="C00000"/>
              </a:solidFill>
              <a:latin typeface="方正粗黑宋简体" panose="02000000000000000000" pitchFamily="2" charset="-122"/>
              <a:ea typeface="方正粗黑宋简体" panose="02000000000000000000"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0770" y="1737415"/>
            <a:ext cx="7989330" cy="3794565"/>
          </a:xfrm>
          <a:prstGeom prst="rect">
            <a:avLst/>
          </a:prstGeom>
          <a:ln>
            <a:solidFill>
              <a:schemeClr val="accent1"/>
            </a:solidFill>
          </a:ln>
        </p:spPr>
        <p:txBody>
          <a:bodyPr wrap="square">
            <a:spAutoFit/>
          </a:bodyPr>
          <a:lstStyle/>
          <a:p>
            <a:pPr marL="285750" indent="-285750">
              <a:lnSpc>
                <a:spcPct val="150000"/>
              </a:lnSpc>
              <a:buFont typeface="Wingdings" panose="05000000000000000000" pitchFamily="2" charset="2"/>
              <a:buChar char="u"/>
            </a:pPr>
            <a:r>
              <a:rPr lang="zh-CN" altLang="en-US" dirty="0">
                <a:latin typeface="方正粗黑宋简体" panose="02000000000000000000" pitchFamily="2" charset="-122"/>
                <a:ea typeface="方正粗黑宋简体" panose="02000000000000000000" pitchFamily="2" charset="-122"/>
              </a:rPr>
              <a:t>输入</a:t>
            </a:r>
            <a:r>
              <a:rPr lang="en-US" altLang="zh-CN" dirty="0">
                <a:latin typeface="方正粗黑宋简体" panose="02000000000000000000" pitchFamily="2" charset="-122"/>
                <a:ea typeface="方正粗黑宋简体" panose="02000000000000000000" pitchFamily="2" charset="-122"/>
              </a:rPr>
              <a:t>/</a:t>
            </a:r>
            <a:r>
              <a:rPr lang="zh-CN" altLang="en-US" dirty="0">
                <a:latin typeface="方正粗黑宋简体" panose="02000000000000000000" pitchFamily="2" charset="-122"/>
                <a:ea typeface="方正粗黑宋简体" panose="02000000000000000000" pitchFamily="2" charset="-122"/>
              </a:rPr>
              <a:t>输出（</a:t>
            </a:r>
            <a:r>
              <a:rPr lang="en-US" altLang="zh-CN" dirty="0">
                <a:latin typeface="方正粗黑宋简体" panose="02000000000000000000" pitchFamily="2" charset="-122"/>
                <a:ea typeface="方正粗黑宋简体" panose="02000000000000000000" pitchFamily="2" charset="-122"/>
              </a:rPr>
              <a:t>Input /Output ,</a:t>
            </a:r>
            <a:r>
              <a:rPr lang="zh-CN" altLang="en-US" dirty="0">
                <a:latin typeface="方正粗黑宋简体" panose="02000000000000000000" pitchFamily="2" charset="-122"/>
                <a:ea typeface="方正粗黑宋简体" panose="02000000000000000000" pitchFamily="2" charset="-122"/>
              </a:rPr>
              <a:t>简称</a:t>
            </a:r>
            <a:r>
              <a:rPr lang="en-US" altLang="zh-CN" dirty="0">
                <a:latin typeface="方正粗黑宋简体" panose="02000000000000000000" pitchFamily="2" charset="-122"/>
                <a:ea typeface="方正粗黑宋简体" panose="02000000000000000000" pitchFamily="2" charset="-122"/>
                <a:hlinkClick r:id="rId1"/>
              </a:rPr>
              <a:t>I/O</a:t>
            </a:r>
            <a:r>
              <a:rPr lang="zh-CN" altLang="en-US" dirty="0">
                <a:latin typeface="方正粗黑宋简体" panose="02000000000000000000" pitchFamily="2" charset="-122"/>
                <a:ea typeface="方正粗黑宋简体" panose="02000000000000000000" pitchFamily="2" charset="-122"/>
              </a:rPr>
              <a:t>），指的是一切操作、程序或设备与计算机之间发生的数据传输过程。</a:t>
            </a:r>
            <a:endParaRPr lang="zh-CN" altLang="en-US" dirty="0">
              <a:latin typeface="方正粗黑宋简体" panose="02000000000000000000" pitchFamily="2" charset="-122"/>
              <a:ea typeface="方正粗黑宋简体" panose="02000000000000000000" pitchFamily="2" charset="-122"/>
            </a:endParaRPr>
          </a:p>
          <a:p>
            <a:pPr marL="285750" indent="-285750">
              <a:lnSpc>
                <a:spcPct val="150000"/>
              </a:lnSpc>
              <a:buFont typeface="Wingdings" panose="05000000000000000000" pitchFamily="2" charset="2"/>
              <a:buChar char="u"/>
            </a:pPr>
            <a:r>
              <a:rPr lang="zh-CN" altLang="en-US" dirty="0">
                <a:latin typeface="方正粗黑宋简体" panose="02000000000000000000" pitchFamily="2" charset="-122"/>
                <a:ea typeface="方正粗黑宋简体" panose="02000000000000000000" pitchFamily="2" charset="-122"/>
              </a:rPr>
              <a:t>输入</a:t>
            </a:r>
            <a:r>
              <a:rPr lang="en-US" altLang="zh-CN" dirty="0">
                <a:latin typeface="方正粗黑宋简体" panose="02000000000000000000" pitchFamily="2" charset="-122"/>
                <a:ea typeface="方正粗黑宋简体" panose="02000000000000000000" pitchFamily="2" charset="-122"/>
              </a:rPr>
              <a:t>/</a:t>
            </a:r>
            <a:r>
              <a:rPr lang="zh-CN" altLang="en-US" dirty="0">
                <a:latin typeface="方正粗黑宋简体" panose="02000000000000000000" pitchFamily="2" charset="-122"/>
                <a:ea typeface="方正粗黑宋简体" panose="02000000000000000000" pitchFamily="2" charset="-122"/>
              </a:rPr>
              <a:t>输出系统</a:t>
            </a:r>
            <a:r>
              <a:rPr lang="en-US" altLang="zh-CN" dirty="0">
                <a:latin typeface="方正粗黑宋简体" panose="02000000000000000000" pitchFamily="2" charset="-122"/>
                <a:ea typeface="方正粗黑宋简体" panose="02000000000000000000" pitchFamily="2" charset="-122"/>
              </a:rPr>
              <a:t>(</a:t>
            </a:r>
            <a:r>
              <a:rPr lang="en-US" altLang="zh-CN" dirty="0" err="1">
                <a:latin typeface="方正粗黑宋简体" panose="02000000000000000000" pitchFamily="2" charset="-122"/>
                <a:ea typeface="方正粗黑宋简体" panose="02000000000000000000" pitchFamily="2" charset="-122"/>
              </a:rPr>
              <a:t>Input/Output</a:t>
            </a:r>
            <a:r>
              <a:rPr lang="en-US" altLang="zh-CN" dirty="0">
                <a:latin typeface="方正粗黑宋简体" panose="02000000000000000000" pitchFamily="2" charset="-122"/>
                <a:ea typeface="方正粗黑宋简体" panose="02000000000000000000" pitchFamily="2" charset="-122"/>
              </a:rPr>
              <a:t> System) </a:t>
            </a:r>
            <a:r>
              <a:rPr lang="zh-CN" altLang="en-US" dirty="0">
                <a:latin typeface="方正粗黑宋简体" panose="02000000000000000000" pitchFamily="2" charset="-122"/>
                <a:ea typeface="方正粗黑宋简体" panose="02000000000000000000" pitchFamily="2" charset="-122"/>
              </a:rPr>
              <a:t>，指控制计算机数据流动的体制，包括程序、硬件。</a:t>
            </a:r>
            <a:endParaRPr lang="zh-CN" altLang="en-US" dirty="0">
              <a:latin typeface="方正粗黑宋简体" panose="02000000000000000000" pitchFamily="2" charset="-122"/>
              <a:ea typeface="方正粗黑宋简体" panose="02000000000000000000" pitchFamily="2" charset="-122"/>
            </a:endParaRPr>
          </a:p>
          <a:p>
            <a:pPr marL="285750" indent="-285750">
              <a:lnSpc>
                <a:spcPct val="150000"/>
              </a:lnSpc>
              <a:buFont typeface="Wingdings" panose="05000000000000000000" pitchFamily="2" charset="2"/>
              <a:buChar char="u"/>
            </a:pPr>
            <a:r>
              <a:rPr lang="zh-CN" altLang="en-US" dirty="0">
                <a:latin typeface="方正粗黑宋简体" panose="02000000000000000000" pitchFamily="2" charset="-122"/>
                <a:ea typeface="方正粗黑宋简体" panose="02000000000000000000" pitchFamily="2" charset="-122"/>
              </a:rPr>
              <a:t>输入</a:t>
            </a:r>
            <a:r>
              <a:rPr lang="en-US" altLang="zh-CN" dirty="0">
                <a:latin typeface="方正粗黑宋简体" panose="02000000000000000000" pitchFamily="2" charset="-122"/>
                <a:ea typeface="方正粗黑宋简体" panose="02000000000000000000" pitchFamily="2" charset="-122"/>
              </a:rPr>
              <a:t>/</a:t>
            </a:r>
            <a:r>
              <a:rPr lang="zh-CN" altLang="en-US" dirty="0">
                <a:latin typeface="方正粗黑宋简体" panose="02000000000000000000" pitchFamily="2" charset="-122"/>
                <a:ea typeface="方正粗黑宋简体" panose="02000000000000000000" pitchFamily="2" charset="-122"/>
                <a:hlinkClick r:id="rId2"/>
              </a:rPr>
              <a:t>输出设备</a:t>
            </a:r>
            <a:r>
              <a:rPr lang="zh-CN" altLang="en-US" dirty="0">
                <a:latin typeface="方正粗黑宋简体" panose="02000000000000000000" pitchFamily="2" charset="-122"/>
                <a:ea typeface="方正粗黑宋简体" panose="02000000000000000000" pitchFamily="2" charset="-122"/>
              </a:rPr>
              <a:t>，就是指可以与计算机进行数据传输的硬件。</a:t>
            </a:r>
            <a:endParaRPr lang="zh-CN" altLang="en-US" dirty="0">
              <a:latin typeface="方正粗黑宋简体" panose="02000000000000000000" pitchFamily="2" charset="-122"/>
              <a:ea typeface="方正粗黑宋简体" panose="02000000000000000000" pitchFamily="2" charset="-122"/>
            </a:endParaRPr>
          </a:p>
          <a:p>
            <a:pPr>
              <a:lnSpc>
                <a:spcPct val="150000"/>
              </a:lnSpc>
            </a:pPr>
            <a:r>
              <a:rPr lang="zh-CN" altLang="en-US" dirty="0">
                <a:latin typeface="方正粗黑宋简体" panose="02000000000000000000" pitchFamily="2" charset="-122"/>
                <a:ea typeface="方正粗黑宋简体" panose="02000000000000000000" pitchFamily="2" charset="-122"/>
              </a:rPr>
              <a:t>     最常见的</a:t>
            </a:r>
            <a:r>
              <a:rPr lang="en-US" altLang="zh-CN" dirty="0">
                <a:latin typeface="方正粗黑宋简体" panose="02000000000000000000" pitchFamily="2" charset="-122"/>
                <a:ea typeface="方正粗黑宋简体" panose="02000000000000000000" pitchFamily="2" charset="-122"/>
              </a:rPr>
              <a:t>I/O</a:t>
            </a:r>
            <a:r>
              <a:rPr lang="zh-CN" altLang="en-US" dirty="0">
                <a:latin typeface="方正粗黑宋简体" panose="02000000000000000000" pitchFamily="2" charset="-122"/>
                <a:ea typeface="方正粗黑宋简体" panose="02000000000000000000" pitchFamily="2" charset="-122"/>
              </a:rPr>
              <a:t>设备有打印机、硬盘、键盘和鼠标。从严格意义上来讲，它们  </a:t>
            </a:r>
            <a:endParaRPr lang="en-US" altLang="zh-CN" dirty="0">
              <a:latin typeface="方正粗黑宋简体" panose="02000000000000000000" pitchFamily="2" charset="-122"/>
              <a:ea typeface="方正粗黑宋简体" panose="02000000000000000000" pitchFamily="2" charset="-122"/>
            </a:endParaRPr>
          </a:p>
          <a:p>
            <a:pPr>
              <a:lnSpc>
                <a:spcPct val="150000"/>
              </a:lnSpc>
            </a:pPr>
            <a:r>
              <a:rPr lang="en-US" altLang="zh-CN" dirty="0">
                <a:latin typeface="方正粗黑宋简体" panose="02000000000000000000" pitchFamily="2" charset="-122"/>
                <a:ea typeface="方正粗黑宋简体" panose="02000000000000000000" pitchFamily="2" charset="-122"/>
              </a:rPr>
              <a:t>     </a:t>
            </a:r>
            <a:r>
              <a:rPr lang="zh-CN" altLang="en-US" dirty="0">
                <a:latin typeface="方正粗黑宋简体" panose="02000000000000000000" pitchFamily="2" charset="-122"/>
                <a:ea typeface="方正粗黑宋简体" panose="02000000000000000000" pitchFamily="2" charset="-122"/>
              </a:rPr>
              <a:t>中有一些只能算是输入设备（比如说键盘和鼠标）；有一些只是输出设备  （如打印机）。</a:t>
            </a:r>
            <a:endParaRPr lang="zh-CN" altLang="en-US" dirty="0">
              <a:latin typeface="方正粗黑宋简体" panose="02000000000000000000" pitchFamily="2" charset="-122"/>
              <a:ea typeface="方正粗黑宋简体" panose="02000000000000000000" pitchFamily="2" charset="-122"/>
            </a:endParaRPr>
          </a:p>
          <a:p>
            <a:pPr>
              <a:lnSpc>
                <a:spcPct val="150000"/>
              </a:lnSpc>
            </a:pPr>
            <a:r>
              <a:rPr lang="zh-CN" altLang="en-US" dirty="0">
                <a:latin typeface="方正粗黑宋简体" panose="02000000000000000000" pitchFamily="2" charset="-122"/>
                <a:ea typeface="方正粗黑宋简体" panose="02000000000000000000" pitchFamily="2" charset="-122"/>
              </a:rPr>
              <a:t>所有</a:t>
            </a:r>
            <a:r>
              <a:rPr lang="zh-CN" altLang="en-US" dirty="0">
                <a:latin typeface="方正粗黑宋简体" panose="02000000000000000000" pitchFamily="2" charset="-122"/>
                <a:ea typeface="方正粗黑宋简体" panose="02000000000000000000" pitchFamily="2" charset="-122"/>
                <a:hlinkClick r:id="rId3"/>
              </a:rPr>
              <a:t>储存器</a:t>
            </a:r>
            <a:r>
              <a:rPr lang="zh-CN" altLang="en-US" dirty="0">
                <a:latin typeface="方正粗黑宋简体" panose="02000000000000000000" pitchFamily="2" charset="-122"/>
                <a:ea typeface="方正粗黑宋简体" panose="02000000000000000000" pitchFamily="2" charset="-122"/>
              </a:rPr>
              <a:t>也可以算是输入</a:t>
            </a:r>
            <a:r>
              <a:rPr lang="en-US" altLang="zh-CN" dirty="0">
                <a:latin typeface="方正粗黑宋简体" panose="02000000000000000000" pitchFamily="2" charset="-122"/>
                <a:ea typeface="方正粗黑宋简体" panose="02000000000000000000" pitchFamily="2" charset="-122"/>
              </a:rPr>
              <a:t>/</a:t>
            </a:r>
            <a:r>
              <a:rPr lang="zh-CN" altLang="en-US" dirty="0">
                <a:latin typeface="方正粗黑宋简体" panose="02000000000000000000" pitchFamily="2" charset="-122"/>
                <a:ea typeface="方正粗黑宋简体" panose="02000000000000000000" pitchFamily="2" charset="-122"/>
              </a:rPr>
              <a:t>输出设备。如硬盘、</a:t>
            </a:r>
            <a:r>
              <a:rPr lang="zh-CN" altLang="en-US" dirty="0">
                <a:latin typeface="方正粗黑宋简体" panose="02000000000000000000" pitchFamily="2" charset="-122"/>
                <a:ea typeface="方正粗黑宋简体" panose="02000000000000000000" pitchFamily="2" charset="-122"/>
                <a:hlinkClick r:id="rId4"/>
              </a:rPr>
              <a:t>软盘</a:t>
            </a:r>
            <a:r>
              <a:rPr lang="zh-CN" altLang="en-US" dirty="0">
                <a:latin typeface="方正粗黑宋简体" panose="02000000000000000000" pitchFamily="2" charset="-122"/>
                <a:ea typeface="方正粗黑宋简体" panose="02000000000000000000" pitchFamily="2" charset="-122"/>
              </a:rPr>
              <a:t>、光盘等。</a:t>
            </a:r>
            <a:endParaRPr lang="zh-CN" altLang="en-US" dirty="0">
              <a:latin typeface="方正粗黑宋简体" panose="02000000000000000000" pitchFamily="2" charset="-122"/>
              <a:ea typeface="方正粗黑宋简体" panose="02000000000000000000" pitchFamily="2" charset="-122"/>
            </a:endParaRPr>
          </a:p>
        </p:txBody>
      </p:sp>
      <p:sp>
        <p:nvSpPr>
          <p:cNvPr id="5" name="Text Placeholder 1"/>
          <p:cNvSpPr txBox="1"/>
          <p:nvPr/>
        </p:nvSpPr>
        <p:spPr>
          <a:xfrm>
            <a:off x="648488" y="36828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9.1 I/O</a:t>
            </a:r>
            <a:r>
              <a:rPr lang="zh-CN" altLang="zh-CN" dirty="0">
                <a:latin typeface="华文楷体" panose="02010600040101010101" pitchFamily="2" charset="-122"/>
                <a:ea typeface="华文楷体" panose="02010600040101010101" pitchFamily="2" charset="-122"/>
              </a:rPr>
              <a:t>系统概述</a:t>
            </a:r>
            <a:endParaRPr lang="zh-CN" altLang="zh-CN" dirty="0">
              <a:latin typeface="华文楷体" panose="02010600040101010101" pitchFamily="2" charset="-122"/>
              <a:ea typeface="华文楷体" panose="0201060004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9.4  </a:t>
            </a:r>
            <a:r>
              <a:rPr lang="zh-CN" altLang="en-US" dirty="0">
                <a:latin typeface="华文楷体" panose="02010600040101010101" pitchFamily="2" charset="-122"/>
                <a:ea typeface="华文楷体" panose="02010600040101010101" pitchFamily="2" charset="-122"/>
              </a:rPr>
              <a:t>缓冲技术</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221477" y="1191130"/>
            <a:ext cx="211438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缓冲技术</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869318" y="12444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869318" y="1810974"/>
            <a:ext cx="7360282" cy="2092881"/>
          </a:xfrm>
          <a:prstGeom prst="rect">
            <a:avLst/>
          </a:prstGeom>
        </p:spPr>
        <p:txBody>
          <a:bodyPr wrap="square">
            <a:spAutoFit/>
          </a:bodyPr>
          <a:lstStyle/>
          <a:p>
            <a:pPr marL="342900" lvl="0" indent="-342900" algn="just">
              <a:lnSpc>
                <a:spcPct val="125000"/>
              </a:lnSpc>
              <a:spcAft>
                <a:spcPts val="0"/>
              </a:spcAft>
              <a:buFont typeface="+mj-lt"/>
              <a:buAutoNum type="arabicPeriod"/>
            </a:pPr>
            <a:r>
              <a:rPr lang="zh-CN" altLang="zh-CN"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单缓冲</a:t>
            </a:r>
            <a:endParaRPr lang="zh-CN" altLang="zh-CN" sz="24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单缓冲是操作系统提供的最简单的一种缓冲技术。在块设备之间进行数据传输时，一般情况下，缓冲区的大小与物理块的大小一样。</a:t>
            </a:r>
            <a:r>
              <a:rPr lang="zh-CN" altLang="zh-CN" b="1" dirty="0">
                <a:latin typeface="华文楷体" panose="02010600040101010101" pitchFamily="2" charset="-122"/>
                <a:ea typeface="华文楷体" panose="02010600040101010101" pitchFamily="2" charset="-122"/>
              </a:rPr>
              <a:t>数据生产者设备与消费者设备之间的速率差别很大的情况下，可以采用单缓冲方式传输数据。</a:t>
            </a: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1221477" y="4192532"/>
            <a:ext cx="6364656" cy="170297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9.4 </a:t>
            </a:r>
            <a:r>
              <a:rPr lang="zh-CN" altLang="en-US" dirty="0">
                <a:latin typeface="华文楷体" panose="02010600040101010101" pitchFamily="2" charset="-122"/>
                <a:ea typeface="华文楷体" panose="02010600040101010101" pitchFamily="2" charset="-122"/>
              </a:rPr>
              <a:t>缓冲技术</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221477" y="1191130"/>
            <a:ext cx="211438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缓冲技术</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869318" y="12444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869318" y="1779804"/>
            <a:ext cx="7360282" cy="1323439"/>
          </a:xfrm>
          <a:prstGeom prst="rect">
            <a:avLst/>
          </a:prstGeom>
        </p:spPr>
        <p:txBody>
          <a:bodyPr wrap="square">
            <a:spAutoFit/>
          </a:bodyPr>
          <a:lstStyle/>
          <a:p>
            <a:pPr lvl="0" algn="just">
              <a:lnSpc>
                <a:spcPct val="125000"/>
              </a:lnSpc>
              <a:spcAft>
                <a:spcPts val="0"/>
              </a:spcAft>
            </a:pPr>
            <a:r>
              <a:rPr lang="en-US" altLang="zh-CN"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2</a:t>
            </a:r>
            <a:r>
              <a:rPr lang="zh-CN" altLang="en-US"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、双</a:t>
            </a:r>
            <a:r>
              <a:rPr lang="zh-CN" altLang="zh-CN"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缓冲</a:t>
            </a:r>
            <a:r>
              <a:rPr lang="zh-CN" altLang="en-US"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与多缓冲</a:t>
            </a:r>
            <a:endParaRPr lang="zh-CN" altLang="zh-CN" sz="24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dirty="0"/>
              <a:t>    </a:t>
            </a:r>
            <a:r>
              <a:rPr lang="zh-CN" altLang="zh-CN" sz="2000" b="1" dirty="0">
                <a:latin typeface="华文楷体" panose="02010600040101010101" pitchFamily="2" charset="-122"/>
                <a:ea typeface="华文楷体" panose="02010600040101010101" pitchFamily="2" charset="-122"/>
              </a:rPr>
              <a:t>双缓冲是针对双缓冲方式的改进，在数据生产者设备与消费者设备之间的速率相差不大的情况下比较适用</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1210094" y="3360751"/>
            <a:ext cx="6605354" cy="19086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9.4  </a:t>
            </a:r>
            <a:r>
              <a:rPr lang="zh-CN" altLang="en-US" dirty="0">
                <a:latin typeface="华文楷体" panose="02010600040101010101" pitchFamily="2" charset="-122"/>
                <a:ea typeface="华文楷体" panose="02010600040101010101" pitchFamily="2" charset="-122"/>
              </a:rPr>
              <a:t>缓冲技术</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221477" y="1191130"/>
            <a:ext cx="211438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缓冲技术</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869318" y="12444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826164" y="1524101"/>
            <a:ext cx="7360282" cy="524311"/>
          </a:xfrm>
          <a:prstGeom prst="rect">
            <a:avLst/>
          </a:prstGeom>
        </p:spPr>
        <p:txBody>
          <a:bodyPr wrap="square">
            <a:spAutoFit/>
          </a:bodyPr>
          <a:lstStyle/>
          <a:p>
            <a:pPr lvl="0" algn="just">
              <a:lnSpc>
                <a:spcPct val="125000"/>
              </a:lnSpc>
              <a:spcAft>
                <a:spcPts val="0"/>
              </a:spcAft>
            </a:pPr>
            <a:r>
              <a:rPr lang="en-US" altLang="zh-CN"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3</a:t>
            </a:r>
            <a:r>
              <a:rPr lang="zh-CN" altLang="en-US"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、缓冲池</a:t>
            </a:r>
            <a:endParaRPr lang="en-US" altLang="zh-CN"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endParaRPr>
          </a:p>
        </p:txBody>
      </p:sp>
      <p:sp>
        <p:nvSpPr>
          <p:cNvPr id="7" name="矩形 6"/>
          <p:cNvSpPr/>
          <p:nvPr/>
        </p:nvSpPr>
        <p:spPr>
          <a:xfrm>
            <a:off x="638177" y="2048412"/>
            <a:ext cx="8037615" cy="2015936"/>
          </a:xfrm>
          <a:prstGeom prst="rect">
            <a:avLst/>
          </a:prstGeom>
        </p:spPr>
        <p:txBody>
          <a:bodyPr wrap="square">
            <a:spAutoFit/>
          </a:bodyPr>
          <a:lstStyle/>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在多缓冲的基础上，可以构建缓冲池。缓冲池中的缓冲区由操作系统统一进行管理和分配。系统会维护三个队列：</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）缓冲池中的空缓冲区链接形成一个空缓冲队列</a:t>
            </a:r>
            <a:r>
              <a:rPr lang="en-US" altLang="zh-CN" sz="2000" b="1" kern="100" dirty="0" err="1">
                <a:latin typeface="华文楷体" panose="02010600040101010101" pitchFamily="2" charset="-122"/>
                <a:ea typeface="华文楷体" panose="02010600040101010101" pitchFamily="2" charset="-122"/>
                <a:cs typeface="宋体" panose="02010600030101010101" pitchFamily="2" charset="-122"/>
              </a:rPr>
              <a:t>emq</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2</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）装满输入数据的缓冲区链接成一个输入缓冲队列</a:t>
            </a:r>
            <a:r>
              <a:rPr lang="en-US" altLang="zh-CN" sz="2000" b="1" kern="100" dirty="0" err="1">
                <a:latin typeface="华文楷体" panose="02010600040101010101" pitchFamily="2" charset="-122"/>
                <a:ea typeface="华文楷体" panose="02010600040101010101" pitchFamily="2" charset="-122"/>
                <a:cs typeface="宋体" panose="02010600030101010101" pitchFamily="2" charset="-122"/>
              </a:rPr>
              <a:t>inq</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3</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）装满输出数据的缓冲区链接成一个输出缓冲队列</a:t>
            </a:r>
            <a:r>
              <a:rPr lang="en-US" altLang="zh-CN" sz="2000" b="1" kern="100" dirty="0" err="1">
                <a:latin typeface="华文楷体" panose="02010600040101010101" pitchFamily="2" charset="-122"/>
                <a:ea typeface="华文楷体" panose="02010600040101010101" pitchFamily="2" charset="-122"/>
                <a:cs typeface="宋体" panose="02010600030101010101" pitchFamily="2" charset="-122"/>
              </a:rPr>
              <a:t>outq</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997904" y="4064348"/>
            <a:ext cx="6762037" cy="261506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9.4  </a:t>
            </a:r>
            <a:r>
              <a:rPr lang="zh-CN" altLang="en-US" dirty="0">
                <a:latin typeface="华文楷体" panose="02010600040101010101" pitchFamily="2" charset="-122"/>
                <a:ea typeface="华文楷体" panose="02010600040101010101" pitchFamily="2" charset="-122"/>
              </a:rPr>
              <a:t>缓冲技术</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221477" y="1191130"/>
            <a:ext cx="2436123" cy="370501"/>
          </a:xfrm>
        </p:spPr>
        <p:txBody>
          <a:bodyPr>
            <a:noAutofit/>
          </a:bodyPr>
          <a:lstStyle/>
          <a:p>
            <a:r>
              <a:rPr lang="zh-CN" altLang="zh-CN" sz="2400" dirty="0">
                <a:solidFill>
                  <a:srgbClr val="6C0000"/>
                </a:solidFill>
                <a:latin typeface="华文楷体" panose="02010600040101010101" pitchFamily="2" charset="-122"/>
                <a:ea typeface="华文楷体" panose="02010600040101010101" pitchFamily="2" charset="-122"/>
              </a:rPr>
              <a:t>虚拟设备的实现</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869318" y="12444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869318" y="1748135"/>
            <a:ext cx="7563482" cy="707886"/>
          </a:xfrm>
          <a:prstGeom prst="rect">
            <a:avLst/>
          </a:prstGeom>
        </p:spPr>
        <p:txBody>
          <a:bodyPr wrap="square">
            <a:spAutoFit/>
          </a:bodyPr>
          <a:lstStyle/>
          <a:p>
            <a:r>
              <a:rPr lang="en-US" altLang="zh-CN" sz="2000" b="1" dirty="0">
                <a:solidFill>
                  <a:srgbClr val="333333"/>
                </a:solidFill>
                <a:latin typeface="华文楷体" panose="02010600040101010101" pitchFamily="2" charset="-122"/>
                <a:ea typeface="华文楷体" panose="02010600040101010101" pitchFamily="2" charset="-122"/>
                <a:cs typeface="Arial" panose="020B0604020202020204" pitchFamily="34" charset="0"/>
              </a:rPr>
              <a:t>        </a:t>
            </a:r>
            <a:r>
              <a:rPr lang="zh-CN" altLang="zh-CN" sz="2000" b="1" dirty="0">
                <a:solidFill>
                  <a:srgbClr val="333333"/>
                </a:solidFill>
                <a:latin typeface="华文楷体" panose="02010600040101010101" pitchFamily="2" charset="-122"/>
                <a:ea typeface="华文楷体" panose="02010600040101010101" pitchFamily="2" charset="-122"/>
                <a:cs typeface="Arial" panose="020B0604020202020204" pitchFamily="34" charset="0"/>
              </a:rPr>
              <a:t>通过</a:t>
            </a:r>
            <a:r>
              <a:rPr lang="en-US" altLang="zh-CN" sz="2000" b="1" dirty="0">
                <a:latin typeface="华文楷体" panose="02010600040101010101" pitchFamily="2" charset="-122"/>
                <a:ea typeface="华文楷体" panose="02010600040101010101" pitchFamily="2" charset="-122"/>
                <a:cs typeface="Arial" panose="020B0604020202020204" pitchFamily="34" charset="0"/>
              </a:rPr>
              <a:t>虚拟技术</a:t>
            </a:r>
            <a:r>
              <a:rPr lang="zh-CN" altLang="zh-CN" sz="2000" b="1" dirty="0">
                <a:solidFill>
                  <a:srgbClr val="333333"/>
                </a:solidFill>
                <a:latin typeface="华文楷体" panose="02010600040101010101" pitchFamily="2" charset="-122"/>
                <a:ea typeface="华文楷体" panose="02010600040101010101" pitchFamily="2" charset="-122"/>
                <a:cs typeface="Arial" panose="020B0604020202020204" pitchFamily="34" charset="0"/>
              </a:rPr>
              <a:t>将一台</a:t>
            </a:r>
            <a:r>
              <a:rPr lang="zh-CN" altLang="zh-CN" sz="2000" b="1" dirty="0">
                <a:solidFill>
                  <a:srgbClr val="FF0000"/>
                </a:solidFill>
                <a:latin typeface="华文楷体" panose="02010600040101010101" pitchFamily="2" charset="-122"/>
                <a:ea typeface="华文楷体" panose="02010600040101010101" pitchFamily="2" charset="-122"/>
                <a:cs typeface="Arial" panose="020B0604020202020204" pitchFamily="34" charset="0"/>
              </a:rPr>
              <a:t>独占设备</a:t>
            </a:r>
            <a:r>
              <a:rPr lang="zh-CN" altLang="zh-CN" sz="2000" b="1" dirty="0">
                <a:solidFill>
                  <a:srgbClr val="333333"/>
                </a:solidFill>
                <a:latin typeface="华文楷体" panose="02010600040101010101" pitchFamily="2" charset="-122"/>
                <a:ea typeface="华文楷体" panose="02010600040101010101" pitchFamily="2" charset="-122"/>
                <a:cs typeface="Arial" panose="020B0604020202020204" pitchFamily="34" charset="0"/>
              </a:rPr>
              <a:t>虚拟成多台</a:t>
            </a:r>
            <a:r>
              <a:rPr lang="zh-CN" altLang="zh-CN" sz="2000" b="1" dirty="0">
                <a:solidFill>
                  <a:srgbClr val="FF0000"/>
                </a:solidFill>
                <a:latin typeface="华文楷体" panose="02010600040101010101" pitchFamily="2" charset="-122"/>
                <a:ea typeface="华文楷体" panose="02010600040101010101" pitchFamily="2" charset="-122"/>
                <a:cs typeface="Arial" panose="020B0604020202020204" pitchFamily="34" charset="0"/>
              </a:rPr>
              <a:t>逻辑设备</a:t>
            </a:r>
            <a:r>
              <a:rPr lang="zh-CN" altLang="zh-CN" sz="2000" b="1" dirty="0">
                <a:solidFill>
                  <a:srgbClr val="333333"/>
                </a:solidFill>
                <a:latin typeface="华文楷体" panose="02010600040101010101" pitchFamily="2" charset="-122"/>
                <a:ea typeface="华文楷体" panose="02010600040101010101" pitchFamily="2" charset="-122"/>
                <a:cs typeface="Arial" panose="020B0604020202020204" pitchFamily="34" charset="0"/>
              </a:rPr>
              <a:t>，供多个用户进程同时使用， 通常把这种经过虚拟的设备称为虚拟设备</a:t>
            </a:r>
            <a:endParaRPr lang="zh-CN" altLang="en-US" sz="2000" b="1" dirty="0">
              <a:latin typeface="华文楷体" panose="02010600040101010101" pitchFamily="2" charset="-122"/>
              <a:ea typeface="华文楷体" panose="02010600040101010101" pitchFamily="2" charset="-122"/>
            </a:endParaRPr>
          </a:p>
        </p:txBody>
      </p:sp>
      <p:sp>
        <p:nvSpPr>
          <p:cNvPr id="9" name="矩形 8"/>
          <p:cNvSpPr/>
          <p:nvPr/>
        </p:nvSpPr>
        <p:spPr>
          <a:xfrm>
            <a:off x="412222" y="3034970"/>
            <a:ext cx="3042178" cy="1938992"/>
          </a:xfrm>
          <a:prstGeom prst="rect">
            <a:avLst/>
          </a:prstGeom>
        </p:spPr>
        <p:txBody>
          <a:bodyPr wrap="square">
            <a:spAutoFit/>
          </a:bodyPr>
          <a:lstStyle/>
          <a:p>
            <a:r>
              <a:rPr lang="en-US" altLang="zh-CN" sz="2000" b="1" dirty="0" err="1">
                <a:solidFill>
                  <a:srgbClr val="FF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SPOOLing</a:t>
            </a:r>
            <a:r>
              <a:rPr lang="zh-CN"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系统</a:t>
            </a:r>
            <a:r>
              <a:rPr lang="zh-CN" altLang="en-US"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是</a:t>
            </a:r>
            <a:r>
              <a:rPr lang="en-US"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Simultaneous Peripheral Operation On-Line </a:t>
            </a:r>
            <a:r>
              <a:rPr lang="zh-CN"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的缩写，通常称为</a:t>
            </a:r>
            <a:r>
              <a:rPr lang="en-US"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en-US" altLang="zh-CN" sz="2000" b="1" dirty="0">
                <a:solidFill>
                  <a:srgbClr val="003A8E"/>
                </a:solidFill>
                <a:latin typeface="华文楷体" panose="02010600040101010101" pitchFamily="2" charset="-122"/>
                <a:ea typeface="华文楷体" panose="02010600040101010101" pitchFamily="2" charset="-122"/>
                <a:cs typeface="Arial" panose="020B0604020202020204" pitchFamily="34" charset="0"/>
              </a:rPr>
              <a:t>假脱机</a:t>
            </a:r>
            <a:r>
              <a:rPr lang="zh-CN" altLang="zh-CN" sz="2000" b="1" dirty="0">
                <a:solidFill>
                  <a:srgbClr val="003A8E"/>
                </a:solidFill>
                <a:latin typeface="华文楷体" panose="02010600040101010101" pitchFamily="2" charset="-122"/>
                <a:ea typeface="华文楷体" panose="02010600040101010101" pitchFamily="2" charset="-122"/>
                <a:cs typeface="Arial" panose="020B0604020202020204" pitchFamily="34" charset="0"/>
              </a:rPr>
              <a:t>技术</a:t>
            </a:r>
            <a:r>
              <a:rPr lang="en-US" altLang="zh-CN" sz="2000" b="1" dirty="0">
                <a:solidFill>
                  <a:srgbClr val="003A8E"/>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en-US" altLang="zh-CN" sz="2000" b="1" kern="0" dirty="0" err="1">
                <a:solidFill>
                  <a:srgbClr val="6C0000"/>
                </a:solidFill>
                <a:latin typeface="华文楷体" panose="02010600040101010101" pitchFamily="2" charset="-122"/>
                <a:ea typeface="华文楷体" panose="02010600040101010101" pitchFamily="2" charset="-122"/>
                <a:cs typeface="Arial" panose="020B0604020202020204" pitchFamily="34" charset="0"/>
              </a:rPr>
              <a:t>SPOOLing</a:t>
            </a:r>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技术是</a:t>
            </a:r>
            <a:r>
              <a:rPr lang="zh-CN" altLang="zh-CN" sz="2000" b="1" kern="0" dirty="0">
                <a:solidFill>
                  <a:srgbClr val="FF0000"/>
                </a:solidFill>
                <a:latin typeface="华文楷体" panose="02010600040101010101" pitchFamily="2" charset="-122"/>
                <a:ea typeface="华文楷体" panose="02010600040101010101" pitchFamily="2" charset="-122"/>
                <a:cs typeface="Arial" panose="020B0604020202020204" pitchFamily="34" charset="0"/>
              </a:rPr>
              <a:t>对脱机输入、输出系统的模拟</a:t>
            </a:r>
            <a:r>
              <a:rPr lang="zh-CN" altLang="en-US"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pic>
        <p:nvPicPr>
          <p:cNvPr id="10" name="图片 9"/>
          <p:cNvPicPr>
            <a:picLocks noChangeAspect="1"/>
          </p:cNvPicPr>
          <p:nvPr/>
        </p:nvPicPr>
        <p:blipFill>
          <a:blip r:embed="rId1"/>
          <a:stretch>
            <a:fillRect/>
          </a:stretch>
        </p:blipFill>
        <p:spPr>
          <a:xfrm>
            <a:off x="3657600" y="2681859"/>
            <a:ext cx="5470890" cy="273544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9.5  </a:t>
            </a:r>
            <a:r>
              <a:rPr lang="zh-CN" altLang="en-US" dirty="0">
                <a:latin typeface="华文楷体" panose="02010600040101010101" pitchFamily="2" charset="-122"/>
                <a:ea typeface="华文楷体" panose="02010600040101010101" pitchFamily="2" charset="-122"/>
              </a:rPr>
              <a:t>设备的分配</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150304" y="1191130"/>
            <a:ext cx="2436123"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设备分配的原则</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869318" y="12444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38177" y="1832584"/>
            <a:ext cx="7930090" cy="553998"/>
          </a:xfrm>
          <a:prstGeom prst="rect">
            <a:avLst/>
          </a:prstGeom>
        </p:spPr>
        <p:txBody>
          <a:bodyPr wrap="square">
            <a:spAutoFit/>
          </a:bodyPr>
          <a:lstStyle/>
          <a:p>
            <a:pPr indent="266700" algn="just">
              <a:lnSpc>
                <a:spcPct val="125000"/>
              </a:lnSpc>
              <a:spcAft>
                <a:spcPts val="0"/>
              </a:spcAft>
            </a:pP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设计设配分配策略中，需要考虑许多如下一些相关因素：</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997903" y="2580592"/>
            <a:ext cx="7959829" cy="3323987"/>
          </a:xfrm>
          <a:prstGeom prst="rect">
            <a:avLst/>
          </a:prstGeom>
        </p:spPr>
        <p:txBody>
          <a:bodyPr wrap="square">
            <a:spAutoFit/>
          </a:bodyPr>
          <a:lstStyle/>
          <a:p>
            <a:pPr indent="266700"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．设备的固有属性</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2.   </a:t>
            </a:r>
            <a:r>
              <a:rPr lang="zh-CN"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系统采用的分配算法</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3.   </a:t>
            </a:r>
            <a:r>
              <a:rPr lang="zh-CN"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设备分配的安全性</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lvl="0"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4.    </a:t>
            </a:r>
            <a:r>
              <a:rPr lang="zh-CN"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设备的无关性</a:t>
            </a: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9.5  </a:t>
            </a:r>
            <a:r>
              <a:rPr lang="zh-CN" altLang="en-US" dirty="0">
                <a:latin typeface="华文楷体" panose="02010600040101010101" pitchFamily="2" charset="-122"/>
                <a:ea typeface="华文楷体" panose="02010600040101010101" pitchFamily="2" charset="-122"/>
              </a:rPr>
              <a:t>设备的分配</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150304" y="1191130"/>
            <a:ext cx="3387829" cy="447444"/>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设备分配相关的技术</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869318" y="12444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632221" y="1932942"/>
            <a:ext cx="8325512" cy="3862596"/>
          </a:xfrm>
          <a:prstGeom prst="rect">
            <a:avLst/>
          </a:prstGeom>
        </p:spPr>
        <p:txBody>
          <a:bodyPr wrap="square">
            <a:spAutoFit/>
          </a:bodyPr>
          <a:lstStyle/>
          <a:p>
            <a:pPr indent="266700" algn="just">
              <a:lnSpc>
                <a:spcPct val="125000"/>
              </a:lnSpc>
              <a:spcAft>
                <a:spcPts val="0"/>
              </a:spcAft>
            </a:pPr>
            <a:r>
              <a:rPr lang="en-US" altLang="zh-CN" sz="2000" b="1" kern="10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10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）独占设备——静态分配</a:t>
            </a:r>
            <a:endParaRPr lang="zh-CN" altLang="zh-CN" sz="2000" b="1" kern="100"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即在一个应用程序执行前，为它分配所需使用的这类设备；当应</a:t>
            </a: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endPar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用程序处理完毕撤离时，收回分配给它的这类设备。静态分配技</a:t>
            </a:r>
            <a:endPar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术是由设备的物理性质来决定的。</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pPr>
            <a:r>
              <a:rPr lang="en-US" altLang="zh-CN" sz="2000" b="1" kern="10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     2</a:t>
            </a:r>
            <a:r>
              <a:rPr lang="zh-CN" altLang="zh-CN" sz="2000" b="1" kern="10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）共享设备——动态分配</a:t>
            </a:r>
            <a:endParaRPr lang="zh-CN" altLang="zh-CN" sz="2000" b="1" kern="100"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对共享设备采用动态分配的方式，即在进程运行的过程中进行的</a:t>
            </a:r>
            <a:r>
              <a:rPr lang="zh-CN" altLang="en-US" sz="2000" b="1" kern="100" dirty="0">
                <a:latin typeface="华文楷体" panose="02010600040101010101" pitchFamily="2" charset="-122"/>
                <a:ea typeface="华文楷体" panose="02010600040101010101" pitchFamily="2" charset="-122"/>
                <a:cs typeface="宋体" panose="02010600030101010101" pitchFamily="2" charset="-122"/>
              </a:rPr>
              <a:t>。</a:t>
            </a:r>
            <a:endParaRPr lang="en-US" altLang="zh-CN" sz="2000" b="1" kern="100" dirty="0">
              <a:latin typeface="华文楷体" panose="02010600040101010101" pitchFamily="2" charset="-122"/>
              <a:ea typeface="华文楷体" panose="02010600040101010101" pitchFamily="2" charset="-122"/>
              <a:cs typeface="宋体" panose="02010600030101010101" pitchFamily="2" charset="-122"/>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当进程需要使用设备时，通过系统调用命令向系统提出设备请求，</a:t>
            </a:r>
            <a:endParaRPr lang="en-US" altLang="zh-CN" sz="2000" b="1" kern="100" dirty="0">
              <a:latin typeface="华文楷体" panose="02010600040101010101" pitchFamily="2" charset="-122"/>
              <a:ea typeface="华文楷体" panose="02010600040101010101" pitchFamily="2" charset="-122"/>
              <a:cs typeface="宋体" panose="02010600030101010101" pitchFamily="2" charset="-122"/>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系统按一定的分配策略给进程分配所需设备，一旦使用完毕立即释放。</a:t>
            </a:r>
            <a:endParaRPr lang="en-US" altLang="zh-CN" sz="2000" b="1" kern="100" dirty="0">
              <a:latin typeface="华文楷体" panose="02010600040101010101" pitchFamily="2" charset="-122"/>
              <a:ea typeface="华文楷体" panose="02010600040101010101" pitchFamily="2" charset="-122"/>
              <a:cs typeface="宋体" panose="02010600030101010101" pitchFamily="2" charset="-122"/>
            </a:endParaRPr>
          </a:p>
          <a:p>
            <a:pPr indent="266700" algn="just">
              <a:lnSpc>
                <a:spcPct val="125000"/>
              </a:lnSpc>
              <a:spcAft>
                <a:spcPts val="0"/>
              </a:spcAft>
            </a:pPr>
            <a:r>
              <a:rPr lang="en-US" altLang="zh-CN" sz="2000" b="1" kern="10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 3</a:t>
            </a:r>
            <a:r>
              <a:rPr lang="zh-CN" altLang="zh-CN" sz="2000" b="1" kern="10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）虚拟设备——虚拟分配</a:t>
            </a:r>
            <a:endParaRPr lang="zh-CN" altLang="zh-CN" sz="2000" b="1" kern="100"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000" b="1"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dirty="0">
                <a:latin typeface="华文楷体" panose="02010600040101010101" pitchFamily="2" charset="-122"/>
                <a:ea typeface="华文楷体" panose="02010600040101010101" pitchFamily="2" charset="-122"/>
                <a:cs typeface="宋体" panose="02010600030101010101" pitchFamily="2" charset="-122"/>
              </a:rPr>
              <a:t>虚拟分配是指利用虚拟技术将独占设备虚拟成共享设备。</a:t>
            </a:r>
            <a:r>
              <a:rPr lang="en-US" altLang="zh-CN" sz="2000" b="1" dirty="0">
                <a:latin typeface="华文楷体" panose="02010600040101010101" pitchFamily="2" charset="-122"/>
                <a:ea typeface="华文楷体" panose="02010600040101010101" pitchFamily="2" charset="-122"/>
                <a:cs typeface="宋体" panose="02010600030101010101" pitchFamily="2" charset="-122"/>
              </a:rPr>
              <a:t> </a:t>
            </a:r>
            <a:endParaRPr lang="zh-CN" altLang="en-US" sz="2000" b="1" dirty="0">
              <a:latin typeface="华文楷体" panose="02010600040101010101" pitchFamily="2" charset="-122"/>
              <a:ea typeface="华文楷体" panose="0201060004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81126"/>
            <a:ext cx="5701478" cy="507831"/>
          </a:xfrm>
        </p:spPr>
        <p:txBody>
          <a:bodyPr/>
          <a:lstStyle/>
          <a:p>
            <a:r>
              <a:rPr lang="zh-CN" altLang="zh-CN" dirty="0">
                <a:latin typeface="仿宋" panose="02010609060101010101" pitchFamily="49" charset="-122"/>
                <a:ea typeface="仿宋" panose="02010609060101010101" pitchFamily="49" charset="-122"/>
              </a:rPr>
              <a:t>常用的设备分配算法</a:t>
            </a:r>
            <a:endParaRPr lang="zh-CN" altLang="en-US" dirty="0">
              <a:latin typeface="仿宋" panose="02010609060101010101" pitchFamily="49" charset="-122"/>
              <a:ea typeface="仿宋" panose="02010609060101010101" pitchFamily="49" charset="-122"/>
            </a:endParaRPr>
          </a:p>
        </p:txBody>
      </p:sp>
      <p:sp>
        <p:nvSpPr>
          <p:cNvPr id="4" name="矩形 3"/>
          <p:cNvSpPr/>
          <p:nvPr/>
        </p:nvSpPr>
        <p:spPr>
          <a:xfrm>
            <a:off x="765958" y="1848085"/>
            <a:ext cx="7523019" cy="2785378"/>
          </a:xfrm>
          <a:prstGeom prst="rect">
            <a:avLst/>
          </a:prstGeom>
        </p:spPr>
        <p:txBody>
          <a:bodyPr wrap="square">
            <a:spAutoFit/>
          </a:bodyPr>
          <a:lstStyle/>
          <a:p>
            <a:pPr indent="266700" algn="just">
              <a:lnSpc>
                <a:spcPct val="125000"/>
              </a:lnSpc>
              <a:spcAft>
                <a:spcPts val="0"/>
              </a:spcAft>
            </a:pPr>
            <a:r>
              <a:rPr lang="en-US" altLang="zh-CN" sz="2000" b="1" kern="100" dirty="0">
                <a:latin typeface="仿宋" panose="02010609060101010101" pitchFamily="49" charset="-122"/>
                <a:ea typeface="仿宋" panose="02010609060101010101" pitchFamily="49" charset="-122"/>
                <a:cs typeface="宋体" panose="02010600030101010101" pitchFamily="2" charset="-122"/>
              </a:rPr>
              <a:t>1</a:t>
            </a:r>
            <a:r>
              <a:rPr lang="zh-CN" altLang="zh-CN" sz="2000" b="1" kern="100" dirty="0">
                <a:latin typeface="仿宋" panose="02010609060101010101" pitchFamily="49" charset="-122"/>
                <a:ea typeface="仿宋" panose="02010609060101010101" pitchFamily="49" charset="-122"/>
                <a:cs typeface="宋体" panose="02010600030101010101" pitchFamily="2" charset="-122"/>
              </a:rPr>
              <a:t>）先来先服务。根据进程对某设备提出请求的先后次序，可将进程排成一个队列，当设备空闲时间，优先把设备分配给队首的进程。</a:t>
            </a:r>
            <a:endParaRPr lang="en-US" altLang="zh-CN" sz="2000" b="1" kern="100" dirty="0">
              <a:latin typeface="仿宋" panose="02010609060101010101" pitchFamily="49" charset="-122"/>
              <a:ea typeface="仿宋" panose="02010609060101010101" pitchFamily="49" charset="-122"/>
              <a:cs typeface="宋体" panose="02010600030101010101" pitchFamily="2" charset="-122"/>
            </a:endParaRPr>
          </a:p>
          <a:p>
            <a:pPr indent="266700" algn="just">
              <a:lnSpc>
                <a:spcPct val="125000"/>
              </a:lnSpc>
              <a:spcAft>
                <a:spcPts val="0"/>
              </a:spcAft>
            </a:pPr>
            <a:endParaRPr lang="zh-CN" altLang="zh-CN" sz="2000" b="1" kern="100" dirty="0">
              <a:latin typeface="仿宋" panose="02010609060101010101" pitchFamily="49" charset="-122"/>
              <a:ea typeface="仿宋" panose="02010609060101010101" pitchFamily="49" charset="-122"/>
              <a:cs typeface="Times New Roman" panose="02020603050405020304" pitchFamily="18" charset="0"/>
            </a:endParaRPr>
          </a:p>
          <a:p>
            <a:pPr indent="266700" algn="just">
              <a:lnSpc>
                <a:spcPct val="125000"/>
              </a:lnSpc>
              <a:spcAft>
                <a:spcPts val="0"/>
              </a:spcAft>
            </a:pPr>
            <a:r>
              <a:rPr lang="en-US" altLang="zh-CN" sz="2000" b="1" kern="100" dirty="0">
                <a:latin typeface="仿宋" panose="02010609060101010101" pitchFamily="49" charset="-122"/>
                <a:ea typeface="仿宋" panose="02010609060101010101" pitchFamily="49" charset="-122"/>
                <a:cs typeface="宋体" panose="02010600030101010101" pitchFamily="2" charset="-122"/>
              </a:rPr>
              <a:t>2</a:t>
            </a:r>
            <a:r>
              <a:rPr lang="zh-CN" altLang="zh-CN" sz="2000" b="1" kern="100" dirty="0">
                <a:latin typeface="仿宋" panose="02010609060101010101" pitchFamily="49" charset="-122"/>
                <a:ea typeface="仿宋" panose="02010609060101010101" pitchFamily="49" charset="-122"/>
                <a:cs typeface="宋体" panose="02010600030101010101" pitchFamily="2" charset="-122"/>
              </a:rPr>
              <a:t>）优先级高者优先。本算法总是将设备分配给优先级最高的进程。为此，通常在形成设备队列时，是将优先级高的进程排在前面；对于相同优先级的</a:t>
            </a:r>
            <a:r>
              <a:rPr lang="en-US" altLang="zh-CN" sz="2000" b="1" kern="100" dirty="0">
                <a:latin typeface="仿宋" panose="02010609060101010101" pitchFamily="49" charset="-122"/>
                <a:ea typeface="仿宋" panose="02010609060101010101" pitchFamily="49" charset="-122"/>
                <a:cs typeface="宋体" panose="02010600030101010101" pitchFamily="2" charset="-122"/>
              </a:rPr>
              <a:t>I</a:t>
            </a:r>
            <a:r>
              <a:rPr lang="zh-CN" altLang="zh-CN" sz="2000" b="1" kern="100" dirty="0">
                <a:latin typeface="仿宋" panose="02010609060101010101" pitchFamily="49" charset="-122"/>
                <a:ea typeface="仿宋" panose="02010609060101010101" pitchFamily="49" charset="-122"/>
                <a:cs typeface="宋体" panose="02010600030101010101" pitchFamily="2" charset="-122"/>
              </a:rPr>
              <a:t>／</a:t>
            </a:r>
            <a:r>
              <a:rPr lang="en-US" altLang="zh-CN" sz="2000" b="1" kern="100" dirty="0">
                <a:latin typeface="仿宋" panose="02010609060101010101" pitchFamily="49" charset="-122"/>
                <a:ea typeface="仿宋" panose="02010609060101010101" pitchFamily="49" charset="-122"/>
                <a:cs typeface="宋体" panose="02010600030101010101" pitchFamily="2" charset="-122"/>
              </a:rPr>
              <a:t>O</a:t>
            </a:r>
            <a:r>
              <a:rPr lang="zh-CN" altLang="zh-CN" sz="2000" b="1" kern="100" dirty="0">
                <a:latin typeface="仿宋" panose="02010609060101010101" pitchFamily="49" charset="-122"/>
                <a:ea typeface="仿宋" panose="02010609060101010101" pitchFamily="49" charset="-122"/>
                <a:cs typeface="宋体" panose="02010600030101010101" pitchFamily="2" charset="-122"/>
              </a:rPr>
              <a:t>请求，则按先来先服务原则排队。</a:t>
            </a:r>
            <a:endParaRPr lang="zh-CN" altLang="zh-CN" sz="2000" b="1" kern="100" dirty="0">
              <a:latin typeface="仿宋" panose="02010609060101010101" pitchFamily="49" charset="-122"/>
              <a:ea typeface="仿宋" panose="02010609060101010101" pitchFamily="49"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endParaRPr lang="zh-CN" altLang="en-US"/>
          </a:p>
        </p:txBody>
      </p:sp>
      <p:sp>
        <p:nvSpPr>
          <p:cNvPr id="4" name="矩形 3"/>
          <p:cNvSpPr/>
          <p:nvPr/>
        </p:nvSpPr>
        <p:spPr>
          <a:xfrm>
            <a:off x="706582" y="1180409"/>
            <a:ext cx="8081157" cy="5016758"/>
          </a:xfrm>
          <a:prstGeom prst="rect">
            <a:avLst/>
          </a:prstGeom>
        </p:spPr>
        <p:txBody>
          <a:bodyPr wrap="square">
            <a:spAutoFit/>
          </a:bodyPr>
          <a:lstStyle/>
          <a:p>
            <a:pPr algn="just">
              <a:lnSpc>
                <a:spcPct val="125000"/>
              </a:lnSpc>
              <a:spcAft>
                <a:spcPts val="0"/>
              </a:spcAft>
            </a:pPr>
            <a:r>
              <a:rPr lang="zh-CN" altLang="zh-CN" b="1" kern="100" dirty="0">
                <a:latin typeface="仿宋" panose="02010609060101010101" pitchFamily="49" charset="-122"/>
                <a:ea typeface="仿宋" panose="02010609060101010101" pitchFamily="49" charset="-122"/>
                <a:cs typeface="宋体" panose="02010600030101010101" pitchFamily="2" charset="-122"/>
              </a:rPr>
              <a:t>从进程安全角度出发，设备分配方法又可以分为以下两种方式：</a:t>
            </a:r>
            <a:endParaRPr lang="en-US" altLang="zh-CN" b="1" kern="100" dirty="0">
              <a:latin typeface="仿宋" panose="02010609060101010101" pitchFamily="49" charset="-122"/>
              <a:ea typeface="仿宋" panose="02010609060101010101" pitchFamily="49" charset="-122"/>
              <a:cs typeface="宋体" panose="02010600030101010101" pitchFamily="2" charset="-122"/>
            </a:endParaRPr>
          </a:p>
          <a:p>
            <a:pPr algn="just">
              <a:lnSpc>
                <a:spcPct val="125000"/>
              </a:lnSpc>
              <a:spcAft>
                <a:spcPts val="0"/>
              </a:spcAft>
            </a:pPr>
            <a:endParaRPr lang="zh-CN" altLang="zh-CN" b="1" kern="100" dirty="0">
              <a:latin typeface="仿宋" panose="02010609060101010101" pitchFamily="49" charset="-122"/>
              <a:ea typeface="仿宋" panose="02010609060101010101" pitchFamily="49" charset="-122"/>
              <a:cs typeface="Times New Roman" panose="02020603050405020304" pitchFamily="18" charset="0"/>
            </a:endParaRPr>
          </a:p>
          <a:p>
            <a:pPr indent="266700" algn="just">
              <a:lnSpc>
                <a:spcPct val="125000"/>
              </a:lnSpc>
              <a:spcAft>
                <a:spcPts val="0"/>
              </a:spcAft>
            </a:pPr>
            <a:r>
              <a:rPr lang="en-US" altLang="zh-CN" b="1" kern="100" dirty="0">
                <a:latin typeface="仿宋" panose="02010609060101010101" pitchFamily="49" charset="-122"/>
                <a:ea typeface="仿宋" panose="02010609060101010101" pitchFamily="49" charset="-122"/>
                <a:cs typeface="宋体" panose="02010600030101010101" pitchFamily="2" charset="-122"/>
              </a:rPr>
              <a:t>  1</a:t>
            </a:r>
            <a:r>
              <a:rPr lang="zh-CN" altLang="zh-CN" b="1" kern="100" dirty="0">
                <a:latin typeface="仿宋" panose="02010609060101010101" pitchFamily="49" charset="-122"/>
                <a:ea typeface="仿宋" panose="02010609060101010101" pitchFamily="49" charset="-122"/>
                <a:cs typeface="宋体" panose="02010600030101010101" pitchFamily="2" charset="-122"/>
              </a:rPr>
              <a:t>）</a:t>
            </a:r>
            <a:r>
              <a:rPr lang="zh-CN" altLang="zh-CN" sz="2000" b="1" kern="100" dirty="0">
                <a:solidFill>
                  <a:srgbClr val="FF0000"/>
                </a:solidFill>
                <a:latin typeface="仿宋" panose="02010609060101010101" pitchFamily="49" charset="-122"/>
                <a:ea typeface="仿宋" panose="02010609060101010101" pitchFamily="49" charset="-122"/>
                <a:cs typeface="宋体" panose="02010600030101010101" pitchFamily="2" charset="-122"/>
              </a:rPr>
              <a:t>安全分配方式</a:t>
            </a:r>
            <a:r>
              <a:rPr lang="en-US" altLang="zh-CN" sz="2000" b="1" kern="100" dirty="0">
                <a:solidFill>
                  <a:srgbClr val="FF0000"/>
                </a:solidFill>
                <a:latin typeface="仿宋" panose="02010609060101010101" pitchFamily="49" charset="-122"/>
                <a:ea typeface="仿宋" panose="02010609060101010101" pitchFamily="49" charset="-122"/>
                <a:cs typeface="宋体" panose="02010600030101010101" pitchFamily="2" charset="-122"/>
              </a:rPr>
              <a:t>(</a:t>
            </a:r>
            <a:r>
              <a:rPr lang="zh-CN" altLang="zh-CN" sz="2000" b="1" kern="100" dirty="0">
                <a:solidFill>
                  <a:srgbClr val="FF0000"/>
                </a:solidFill>
                <a:latin typeface="仿宋" panose="02010609060101010101" pitchFamily="49" charset="-122"/>
                <a:ea typeface="仿宋" panose="02010609060101010101" pitchFamily="49" charset="-122"/>
                <a:cs typeface="宋体" panose="02010600030101010101" pitchFamily="2" charset="-122"/>
              </a:rPr>
              <a:t>单请求方式</a:t>
            </a:r>
            <a:r>
              <a:rPr lang="en-US" altLang="zh-CN" sz="2000" b="1" kern="100" dirty="0">
                <a:solidFill>
                  <a:srgbClr val="FF0000"/>
                </a:solidFill>
                <a:latin typeface="仿宋" panose="02010609060101010101" pitchFamily="49" charset="-122"/>
                <a:ea typeface="仿宋" panose="02010609060101010101" pitchFamily="49" charset="-122"/>
                <a:cs typeface="宋体" panose="02010600030101010101" pitchFamily="2" charset="-122"/>
              </a:rPr>
              <a:t>)</a:t>
            </a:r>
            <a:r>
              <a:rPr lang="zh-CN" altLang="zh-CN" sz="2000" b="1" kern="100" dirty="0">
                <a:solidFill>
                  <a:srgbClr val="FF0000"/>
                </a:solidFill>
                <a:latin typeface="仿宋" panose="02010609060101010101" pitchFamily="49" charset="-122"/>
                <a:ea typeface="仿宋" panose="02010609060101010101" pitchFamily="49" charset="-122"/>
                <a:cs typeface="宋体" panose="02010600030101010101" pitchFamily="2" charset="-122"/>
              </a:rPr>
              <a:t>：</a:t>
            </a:r>
            <a:r>
              <a:rPr lang="zh-CN" altLang="zh-CN" b="1" kern="100" dirty="0">
                <a:latin typeface="仿宋" panose="02010609060101010101" pitchFamily="49" charset="-122"/>
                <a:ea typeface="仿宋" panose="02010609060101010101" pitchFamily="49" charset="-122"/>
                <a:cs typeface="宋体" panose="02010600030101010101" pitchFamily="2" charset="-122"/>
              </a:rPr>
              <a:t>在这种分配方式中，每当进程发出</a:t>
            </a:r>
            <a:r>
              <a:rPr lang="en-US" altLang="zh-CN" b="1" kern="100" dirty="0">
                <a:latin typeface="仿宋" panose="02010609060101010101" pitchFamily="49" charset="-122"/>
                <a:ea typeface="仿宋" panose="02010609060101010101" pitchFamily="49" charset="-122"/>
                <a:cs typeface="宋体" panose="02010600030101010101" pitchFamily="2" charset="-122"/>
              </a:rPr>
              <a:t>I</a:t>
            </a:r>
            <a:r>
              <a:rPr lang="zh-CN" altLang="zh-CN" b="1" kern="100" dirty="0">
                <a:latin typeface="仿宋" panose="02010609060101010101" pitchFamily="49" charset="-122"/>
                <a:ea typeface="仿宋" panose="02010609060101010101" pitchFamily="49" charset="-122"/>
                <a:cs typeface="宋体" panose="02010600030101010101" pitchFamily="2" charset="-122"/>
              </a:rPr>
              <a:t>／</a:t>
            </a:r>
            <a:r>
              <a:rPr lang="en-US" altLang="zh-CN" b="1" kern="100" dirty="0">
                <a:latin typeface="仿宋" panose="02010609060101010101" pitchFamily="49" charset="-122"/>
                <a:ea typeface="仿宋" panose="02010609060101010101" pitchFamily="49" charset="-122"/>
                <a:cs typeface="宋体" panose="02010600030101010101" pitchFamily="2" charset="-122"/>
              </a:rPr>
              <a:t>O</a:t>
            </a:r>
            <a:r>
              <a:rPr lang="zh-CN" altLang="zh-CN" b="1" kern="100" dirty="0">
                <a:latin typeface="仿宋" panose="02010609060101010101" pitchFamily="49" charset="-122"/>
                <a:ea typeface="仿宋" panose="02010609060101010101" pitchFamily="49" charset="-122"/>
                <a:cs typeface="宋体" panose="02010600030101010101" pitchFamily="2" charset="-122"/>
              </a:rPr>
              <a:t>请求后便进入阻塞状态，直至</a:t>
            </a:r>
            <a:r>
              <a:rPr lang="en-US" altLang="zh-CN" b="1" kern="100" dirty="0">
                <a:latin typeface="仿宋" panose="02010609060101010101" pitchFamily="49" charset="-122"/>
                <a:ea typeface="仿宋" panose="02010609060101010101" pitchFamily="49" charset="-122"/>
                <a:cs typeface="宋体" panose="02010600030101010101" pitchFamily="2" charset="-122"/>
              </a:rPr>
              <a:t>I</a:t>
            </a:r>
            <a:r>
              <a:rPr lang="zh-CN" altLang="zh-CN" b="1" kern="100" dirty="0">
                <a:latin typeface="仿宋" panose="02010609060101010101" pitchFamily="49" charset="-122"/>
                <a:ea typeface="仿宋" panose="02010609060101010101" pitchFamily="49" charset="-122"/>
                <a:cs typeface="宋体" panose="02010600030101010101" pitchFamily="2" charset="-122"/>
              </a:rPr>
              <a:t>／</a:t>
            </a:r>
            <a:r>
              <a:rPr lang="en-US" altLang="zh-CN" b="1" kern="100" dirty="0">
                <a:latin typeface="仿宋" panose="02010609060101010101" pitchFamily="49" charset="-122"/>
                <a:ea typeface="仿宋" panose="02010609060101010101" pitchFamily="49" charset="-122"/>
                <a:cs typeface="宋体" panose="02010600030101010101" pitchFamily="2" charset="-122"/>
              </a:rPr>
              <a:t>O</a:t>
            </a:r>
            <a:r>
              <a:rPr lang="zh-CN" altLang="zh-CN" b="1" kern="100" dirty="0">
                <a:latin typeface="仿宋" panose="02010609060101010101" pitchFamily="49" charset="-122"/>
                <a:ea typeface="仿宋" panose="02010609060101010101" pitchFamily="49" charset="-122"/>
                <a:cs typeface="宋体" panose="02010600030101010101" pitchFamily="2" charset="-122"/>
              </a:rPr>
              <a:t>操作完成时才被唤醒。在此策略中，由于已经避免了造成死锁的四个必要条件之一的“请求和</a:t>
            </a:r>
            <a:r>
              <a:rPr lang="zh-CN" altLang="en-US" b="1" kern="100" dirty="0">
                <a:latin typeface="仿宋" panose="02010609060101010101" pitchFamily="49" charset="-122"/>
                <a:ea typeface="仿宋" panose="02010609060101010101" pitchFamily="49" charset="-122"/>
                <a:cs typeface="宋体" panose="02010600030101010101" pitchFamily="2" charset="-122"/>
              </a:rPr>
              <a:t>保持</a:t>
            </a:r>
            <a:r>
              <a:rPr lang="zh-CN" altLang="zh-CN" b="1" kern="100" dirty="0">
                <a:latin typeface="仿宋" panose="02010609060101010101" pitchFamily="49" charset="-122"/>
                <a:ea typeface="仿宋" panose="02010609060101010101" pitchFamily="49" charset="-122"/>
                <a:cs typeface="宋体" panose="02010600030101010101" pitchFamily="2" charset="-122"/>
              </a:rPr>
              <a:t>”条件，因而分配是安全的。其缺点是进程进展缓慢、</a:t>
            </a:r>
            <a:r>
              <a:rPr lang="en-US" altLang="zh-CN" b="1" kern="100" dirty="0">
                <a:latin typeface="仿宋" panose="02010609060101010101" pitchFamily="49" charset="-122"/>
                <a:ea typeface="仿宋" panose="02010609060101010101" pitchFamily="49" charset="-122"/>
                <a:cs typeface="宋体" panose="02010600030101010101" pitchFamily="2" charset="-122"/>
              </a:rPr>
              <a:t>CPU</a:t>
            </a:r>
            <a:r>
              <a:rPr lang="zh-CN" altLang="zh-CN" b="1" kern="100" dirty="0">
                <a:latin typeface="仿宋" panose="02010609060101010101" pitchFamily="49" charset="-122"/>
                <a:ea typeface="仿宋" panose="02010609060101010101" pitchFamily="49" charset="-122"/>
                <a:cs typeface="宋体" panose="02010600030101010101" pitchFamily="2" charset="-122"/>
              </a:rPr>
              <a:t>和</a:t>
            </a:r>
            <a:r>
              <a:rPr lang="en-US" altLang="zh-CN" b="1" kern="100" dirty="0">
                <a:latin typeface="仿宋" panose="02010609060101010101" pitchFamily="49" charset="-122"/>
                <a:ea typeface="仿宋" panose="02010609060101010101" pitchFamily="49" charset="-122"/>
                <a:cs typeface="宋体" panose="02010600030101010101" pitchFamily="2" charset="-122"/>
              </a:rPr>
              <a:t>1</a:t>
            </a:r>
            <a:r>
              <a:rPr lang="zh-CN" altLang="zh-CN" b="1" kern="100" dirty="0">
                <a:latin typeface="仿宋" panose="02010609060101010101" pitchFamily="49" charset="-122"/>
                <a:ea typeface="仿宋" panose="02010609060101010101" pitchFamily="49" charset="-122"/>
                <a:cs typeface="宋体" panose="02010600030101010101" pitchFamily="2" charset="-122"/>
              </a:rPr>
              <a:t>／</a:t>
            </a:r>
            <a:r>
              <a:rPr lang="en-US" altLang="zh-CN" b="1" kern="100" dirty="0">
                <a:latin typeface="仿宋" panose="02010609060101010101" pitchFamily="49" charset="-122"/>
                <a:ea typeface="仿宋" panose="02010609060101010101" pitchFamily="49" charset="-122"/>
                <a:cs typeface="宋体" panose="02010600030101010101" pitchFamily="2" charset="-122"/>
              </a:rPr>
              <a:t>O</a:t>
            </a:r>
            <a:r>
              <a:rPr lang="zh-CN" altLang="zh-CN" b="1" kern="100" dirty="0">
                <a:latin typeface="仿宋" panose="02010609060101010101" pitchFamily="49" charset="-122"/>
                <a:ea typeface="仿宋" panose="02010609060101010101" pitchFamily="49" charset="-122"/>
                <a:cs typeface="宋体" panose="02010600030101010101" pitchFamily="2" charset="-122"/>
              </a:rPr>
              <a:t>之间是串行工作的。</a:t>
            </a:r>
            <a:endParaRPr lang="en-US" altLang="zh-CN" b="1" kern="100" dirty="0">
              <a:latin typeface="仿宋" panose="02010609060101010101" pitchFamily="49" charset="-122"/>
              <a:ea typeface="仿宋" panose="02010609060101010101" pitchFamily="49" charset="-122"/>
              <a:cs typeface="宋体" panose="02010600030101010101" pitchFamily="2" charset="-122"/>
            </a:endParaRPr>
          </a:p>
          <a:p>
            <a:pPr indent="266700" algn="just">
              <a:lnSpc>
                <a:spcPct val="125000"/>
              </a:lnSpc>
              <a:spcAft>
                <a:spcPts val="0"/>
              </a:spcAft>
            </a:pPr>
            <a:endParaRPr lang="zh-CN" altLang="zh-CN" b="1" kern="100" dirty="0">
              <a:latin typeface="仿宋" panose="02010609060101010101" pitchFamily="49" charset="-122"/>
              <a:ea typeface="仿宋" panose="02010609060101010101" pitchFamily="49" charset="-122"/>
              <a:cs typeface="Times New Roman" panose="02020603050405020304" pitchFamily="18" charset="0"/>
            </a:endParaRPr>
          </a:p>
          <a:p>
            <a:pPr indent="266700" algn="just">
              <a:lnSpc>
                <a:spcPct val="125000"/>
              </a:lnSpc>
              <a:spcAft>
                <a:spcPts val="0"/>
              </a:spcAft>
            </a:pPr>
            <a:r>
              <a:rPr lang="en-US" altLang="zh-CN" b="1" kern="100" dirty="0">
                <a:latin typeface="仿宋" panose="02010609060101010101" pitchFamily="49" charset="-122"/>
                <a:ea typeface="仿宋" panose="02010609060101010101" pitchFamily="49" charset="-122"/>
                <a:cs typeface="宋体" panose="02010600030101010101" pitchFamily="2" charset="-122"/>
              </a:rPr>
              <a:t>  2</a:t>
            </a:r>
            <a:r>
              <a:rPr lang="zh-CN" altLang="zh-CN" b="1" kern="100" dirty="0">
                <a:latin typeface="仿宋" panose="02010609060101010101" pitchFamily="49" charset="-122"/>
                <a:ea typeface="仿宋" panose="02010609060101010101" pitchFamily="49" charset="-122"/>
                <a:cs typeface="宋体" panose="02010600030101010101" pitchFamily="2" charset="-122"/>
              </a:rPr>
              <a:t>）</a:t>
            </a:r>
            <a:r>
              <a:rPr lang="zh-CN" altLang="zh-CN" sz="2000" b="1" kern="100" dirty="0">
                <a:solidFill>
                  <a:srgbClr val="FF0000"/>
                </a:solidFill>
                <a:latin typeface="仿宋" panose="02010609060101010101" pitchFamily="49" charset="-122"/>
                <a:ea typeface="仿宋" panose="02010609060101010101" pitchFamily="49" charset="-122"/>
                <a:cs typeface="宋体" panose="02010600030101010101" pitchFamily="2" charset="-122"/>
              </a:rPr>
              <a:t>不安全分配方式</a:t>
            </a:r>
            <a:r>
              <a:rPr lang="en-US" altLang="zh-CN" sz="2000" b="1" kern="100" dirty="0">
                <a:solidFill>
                  <a:srgbClr val="FF0000"/>
                </a:solidFill>
                <a:latin typeface="仿宋" panose="02010609060101010101" pitchFamily="49" charset="-122"/>
                <a:ea typeface="仿宋" panose="02010609060101010101" pitchFamily="49" charset="-122"/>
                <a:cs typeface="宋体" panose="02010600030101010101" pitchFamily="2" charset="-122"/>
              </a:rPr>
              <a:t>(</a:t>
            </a:r>
            <a:r>
              <a:rPr lang="zh-CN" altLang="zh-CN" sz="2000" b="1" kern="100" dirty="0">
                <a:solidFill>
                  <a:srgbClr val="FF0000"/>
                </a:solidFill>
                <a:latin typeface="仿宋" panose="02010609060101010101" pitchFamily="49" charset="-122"/>
                <a:ea typeface="仿宋" panose="02010609060101010101" pitchFamily="49" charset="-122"/>
                <a:cs typeface="宋体" panose="02010600030101010101" pitchFamily="2" charset="-122"/>
              </a:rPr>
              <a:t>多请求方式</a:t>
            </a:r>
            <a:r>
              <a:rPr lang="en-US" altLang="zh-CN" sz="2000" b="1" kern="100" dirty="0">
                <a:solidFill>
                  <a:srgbClr val="FF0000"/>
                </a:solidFill>
                <a:latin typeface="仿宋" panose="02010609060101010101" pitchFamily="49" charset="-122"/>
                <a:ea typeface="仿宋" panose="02010609060101010101" pitchFamily="49" charset="-122"/>
                <a:cs typeface="宋体" panose="02010600030101010101" pitchFamily="2" charset="-122"/>
              </a:rPr>
              <a:t>)</a:t>
            </a:r>
            <a:r>
              <a:rPr lang="zh-CN" altLang="zh-CN" sz="2000" b="1" kern="100" dirty="0">
                <a:solidFill>
                  <a:srgbClr val="FF0000"/>
                </a:solidFill>
                <a:latin typeface="仿宋" panose="02010609060101010101" pitchFamily="49" charset="-122"/>
                <a:ea typeface="仿宋" panose="02010609060101010101" pitchFamily="49" charset="-122"/>
                <a:cs typeface="宋体" panose="02010600030101010101" pitchFamily="2" charset="-122"/>
              </a:rPr>
              <a:t>：</a:t>
            </a:r>
            <a:r>
              <a:rPr lang="zh-CN" altLang="zh-CN" b="1" kern="100" dirty="0">
                <a:latin typeface="仿宋" panose="02010609060101010101" pitchFamily="49" charset="-122"/>
                <a:ea typeface="仿宋" panose="02010609060101010101" pitchFamily="49" charset="-122"/>
                <a:cs typeface="宋体" panose="02010600030101010101" pitchFamily="2" charset="-122"/>
              </a:rPr>
              <a:t>在这种分配方式中，进程发出</a:t>
            </a:r>
            <a:r>
              <a:rPr lang="en-US" altLang="zh-CN" b="1" kern="100" dirty="0">
                <a:latin typeface="仿宋" panose="02010609060101010101" pitchFamily="49" charset="-122"/>
                <a:ea typeface="仿宋" panose="02010609060101010101" pitchFamily="49" charset="-122"/>
                <a:cs typeface="宋体" panose="02010600030101010101" pitchFamily="2" charset="-122"/>
              </a:rPr>
              <a:t>I</a:t>
            </a:r>
            <a:r>
              <a:rPr lang="zh-CN" altLang="zh-CN" b="1" kern="100" dirty="0">
                <a:latin typeface="仿宋" panose="02010609060101010101" pitchFamily="49" charset="-122"/>
                <a:ea typeface="仿宋" panose="02010609060101010101" pitchFamily="49" charset="-122"/>
                <a:cs typeface="宋体" panose="02010600030101010101" pitchFamily="2" charset="-122"/>
              </a:rPr>
              <a:t>／</a:t>
            </a:r>
            <a:r>
              <a:rPr lang="en-US" altLang="zh-CN" b="1" kern="100" dirty="0">
                <a:latin typeface="仿宋" panose="02010609060101010101" pitchFamily="49" charset="-122"/>
                <a:ea typeface="仿宋" panose="02010609060101010101" pitchFamily="49" charset="-122"/>
                <a:cs typeface="宋体" panose="02010600030101010101" pitchFamily="2" charset="-122"/>
              </a:rPr>
              <a:t>O</a:t>
            </a:r>
            <a:r>
              <a:rPr lang="zh-CN" altLang="zh-CN" b="1" kern="100" dirty="0">
                <a:latin typeface="仿宋" panose="02010609060101010101" pitchFamily="49" charset="-122"/>
                <a:ea typeface="仿宋" panose="02010609060101010101" pitchFamily="49" charset="-122"/>
                <a:cs typeface="宋体" panose="02010600030101010101" pitchFamily="2" charset="-122"/>
              </a:rPr>
              <a:t>请求后仍继续运行，需要时又发出第二个</a:t>
            </a:r>
            <a:r>
              <a:rPr lang="en-US" altLang="zh-CN" b="1" kern="100" dirty="0">
                <a:latin typeface="仿宋" panose="02010609060101010101" pitchFamily="49" charset="-122"/>
                <a:ea typeface="仿宋" panose="02010609060101010101" pitchFamily="49" charset="-122"/>
                <a:cs typeface="宋体" panose="02010600030101010101" pitchFamily="2" charset="-122"/>
              </a:rPr>
              <a:t>I</a:t>
            </a:r>
            <a:r>
              <a:rPr lang="zh-CN" altLang="zh-CN" b="1" kern="100" dirty="0">
                <a:latin typeface="仿宋" panose="02010609060101010101" pitchFamily="49" charset="-122"/>
                <a:ea typeface="仿宋" panose="02010609060101010101" pitchFamily="49" charset="-122"/>
                <a:cs typeface="宋体" panose="02010600030101010101" pitchFamily="2" charset="-122"/>
              </a:rPr>
              <a:t>／</a:t>
            </a:r>
            <a:r>
              <a:rPr lang="en-US" altLang="zh-CN" b="1" kern="100" dirty="0">
                <a:latin typeface="仿宋" panose="02010609060101010101" pitchFamily="49" charset="-122"/>
                <a:ea typeface="仿宋" panose="02010609060101010101" pitchFamily="49" charset="-122"/>
                <a:cs typeface="宋体" panose="02010600030101010101" pitchFamily="2" charset="-122"/>
              </a:rPr>
              <a:t>O</a:t>
            </a:r>
            <a:r>
              <a:rPr lang="zh-CN" altLang="zh-CN" b="1" kern="100" dirty="0">
                <a:latin typeface="仿宋" panose="02010609060101010101" pitchFamily="49" charset="-122"/>
                <a:ea typeface="仿宋" panose="02010609060101010101" pitchFamily="49" charset="-122"/>
                <a:cs typeface="宋体" panose="02010600030101010101" pitchFamily="2" charset="-122"/>
              </a:rPr>
              <a:t>请求、第三个</a:t>
            </a:r>
            <a:r>
              <a:rPr lang="en-US" altLang="zh-CN" b="1" kern="100" dirty="0">
                <a:latin typeface="仿宋" panose="02010609060101010101" pitchFamily="49" charset="-122"/>
                <a:ea typeface="仿宋" panose="02010609060101010101" pitchFamily="49" charset="-122"/>
                <a:cs typeface="宋体" panose="02010600030101010101" pitchFamily="2" charset="-122"/>
              </a:rPr>
              <a:t>I</a:t>
            </a:r>
            <a:r>
              <a:rPr lang="zh-CN" altLang="zh-CN" b="1" kern="100" dirty="0">
                <a:latin typeface="仿宋" panose="02010609060101010101" pitchFamily="49" charset="-122"/>
                <a:ea typeface="仿宋" panose="02010609060101010101" pitchFamily="49" charset="-122"/>
                <a:cs typeface="宋体" panose="02010600030101010101" pitchFamily="2" charset="-122"/>
              </a:rPr>
              <a:t>／</a:t>
            </a:r>
            <a:r>
              <a:rPr lang="en-US" altLang="zh-CN" b="1" kern="100" dirty="0">
                <a:latin typeface="仿宋" panose="02010609060101010101" pitchFamily="49" charset="-122"/>
                <a:ea typeface="仿宋" panose="02010609060101010101" pitchFamily="49" charset="-122"/>
                <a:cs typeface="宋体" panose="02010600030101010101" pitchFamily="2" charset="-122"/>
              </a:rPr>
              <a:t>O</a:t>
            </a:r>
            <a:r>
              <a:rPr lang="zh-CN" altLang="zh-CN" b="1" kern="100" dirty="0">
                <a:latin typeface="仿宋" panose="02010609060101010101" pitchFamily="49" charset="-122"/>
                <a:ea typeface="仿宋" panose="02010609060101010101" pitchFamily="49" charset="-122"/>
                <a:cs typeface="宋体" panose="02010600030101010101" pitchFamily="2" charset="-122"/>
              </a:rPr>
              <a:t>请求。仅当进程所请求的设备己被另一进程占用时．进程才进入阻塞状态。这种方式的优点是：一个进程可同时操作多个设备，使这些设备能并行工作；缺点为：分配不安全，从而可能形成死锁。因此在设备分配程序中还应增加一个功能，用于对本次的设备分配是否会形成死锁而进行安全性计算，仅当计算结果说明分配是安全时，方才进行分配。</a:t>
            </a:r>
            <a:endParaRPr lang="zh-CN" altLang="zh-CN" b="1" kern="100" dirty="0">
              <a:latin typeface="仿宋" panose="02010609060101010101" pitchFamily="49" charset="-122"/>
              <a:ea typeface="仿宋" panose="02010609060101010101" pitchFamily="49" charset="-122"/>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9.5  </a:t>
            </a:r>
            <a:r>
              <a:rPr lang="zh-CN" altLang="en-US" dirty="0">
                <a:latin typeface="华文楷体" panose="02010600040101010101" pitchFamily="2" charset="-122"/>
                <a:ea typeface="华文楷体" panose="02010600040101010101" pitchFamily="2" charset="-122"/>
              </a:rPr>
              <a:t>设备的分配</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794704" y="1102446"/>
            <a:ext cx="3963563" cy="447444"/>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设备分配相关的数据结构</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528802" y="118723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367243" y="1550341"/>
            <a:ext cx="8505823" cy="3323987"/>
          </a:xfrm>
          <a:prstGeom prst="rect">
            <a:avLst/>
          </a:prstGeom>
        </p:spPr>
        <p:txBody>
          <a:bodyPr wrap="square">
            <a:spAutoFit/>
          </a:bodyPr>
          <a:lstStyle/>
          <a:p>
            <a:pPr>
              <a:lnSpc>
                <a:spcPct val="150000"/>
              </a:lnSpc>
            </a:pPr>
            <a:r>
              <a:rPr lang="en-US" altLang="zh-CN" sz="2000" b="1" dirty="0">
                <a:solidFill>
                  <a:srgbClr val="003A8E"/>
                </a:solidFill>
                <a:latin typeface="华文楷体" panose="02010600040101010101" pitchFamily="2" charset="-122"/>
                <a:ea typeface="华文楷体" panose="02010600040101010101" pitchFamily="2" charset="-122"/>
              </a:rPr>
              <a:t> 1</a:t>
            </a:r>
            <a:r>
              <a:rPr lang="zh-CN" altLang="zh-CN" sz="2000" b="1"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rPr>
              <a:t>）设备控制表</a:t>
            </a:r>
            <a:r>
              <a:rPr lang="en-US" altLang="zh-CN" sz="2000" b="1" dirty="0">
                <a:solidFill>
                  <a:srgbClr val="003A8E"/>
                </a:solidFill>
                <a:latin typeface="华文楷体" panose="02010600040101010101" pitchFamily="2" charset="-122"/>
                <a:ea typeface="华文楷体" panose="02010600040101010101" pitchFamily="2" charset="-122"/>
              </a:rPr>
              <a:t>DCT</a:t>
            </a:r>
            <a:endParaRPr lang="en-US" altLang="zh-CN" sz="2000" b="1"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a:p>
            <a:pPr>
              <a:lnSpc>
                <a:spcPct val="150000"/>
              </a:lnSpc>
            </a:pPr>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系统为每个设备配置一张设备控制表，用于记录本设备的情况，如设备类型，设备标识号、设备状态。设备队列</a:t>
            </a:r>
            <a:r>
              <a:rPr lang="zh-CN" altLang="en-US"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等信息</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a:t>
            </a:r>
            <a:br>
              <a:rPr lang="en-US" altLang="zh-CN" sz="2000" b="1" dirty="0">
                <a:solidFill>
                  <a:srgbClr val="333333"/>
                </a:solidFill>
                <a:latin typeface="华文楷体" panose="02010600040101010101" pitchFamily="2" charset="-122"/>
                <a:ea typeface="华文楷体" panose="02010600040101010101" pitchFamily="2" charset="-122"/>
              </a:rPr>
            </a:br>
            <a:endParaRPr lang="en-US" altLang="zh-CN" sz="2000" b="1" dirty="0">
              <a:solidFill>
                <a:srgbClr val="333333"/>
              </a:solidFill>
              <a:latin typeface="华文楷体" panose="02010600040101010101" pitchFamily="2" charset="-122"/>
              <a:ea typeface="华文楷体" panose="02010600040101010101" pitchFamily="2" charset="-122"/>
            </a:endParaRPr>
          </a:p>
          <a:p>
            <a:pPr>
              <a:lnSpc>
                <a:spcPct val="150000"/>
              </a:lnSpc>
            </a:pPr>
            <a:endParaRPr lang="en-US" altLang="zh-CN" sz="2000" b="1" dirty="0">
              <a:solidFill>
                <a:srgbClr val="333333"/>
              </a:solidFill>
              <a:latin typeface="华文楷体" panose="02010600040101010101" pitchFamily="2" charset="-122"/>
              <a:ea typeface="华文楷体" panose="02010600040101010101" pitchFamily="2" charset="-122"/>
              <a:cs typeface="MS Gothic" panose="020B0609070205080204" pitchFamily="49" charset="-128"/>
            </a:endParaRPr>
          </a:p>
          <a:p>
            <a:pPr>
              <a:lnSpc>
                <a:spcPct val="150000"/>
              </a:lnSpc>
            </a:pPr>
            <a:endParaRPr lang="en-US" altLang="zh-CN" sz="2000" b="1" dirty="0">
              <a:solidFill>
                <a:srgbClr val="333333"/>
              </a:solidFill>
              <a:latin typeface="华文楷体" panose="02010600040101010101" pitchFamily="2" charset="-122"/>
              <a:ea typeface="华文楷体" panose="02010600040101010101" pitchFamily="2" charset="-122"/>
              <a:cs typeface="MS Gothic" panose="020B0609070205080204" pitchFamily="49" charset="-128"/>
            </a:endParaRPr>
          </a:p>
          <a:p>
            <a:pPr>
              <a:lnSpc>
                <a:spcPct val="150000"/>
              </a:lnSpc>
            </a:pPr>
            <a:endParaRPr lang="en-US" altLang="zh-CN" sz="2000" b="1" dirty="0">
              <a:solidFill>
                <a:srgbClr val="003A8E"/>
              </a:solidFill>
              <a:latin typeface="华文楷体" panose="02010600040101010101" pitchFamily="2" charset="-122"/>
              <a:ea typeface="华文楷体" panose="02010600040101010101" pitchFamily="2" charset="-122"/>
              <a:cs typeface="MS Gothic" panose="020B0609070205080204" pitchFamily="49" charset="-128"/>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5698" y="3429000"/>
            <a:ext cx="6836156" cy="21195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9.5  </a:t>
            </a:r>
            <a:r>
              <a:rPr lang="zh-CN" altLang="en-US" dirty="0">
                <a:latin typeface="华文楷体" panose="02010600040101010101" pitchFamily="2" charset="-122"/>
                <a:ea typeface="华文楷体" panose="02010600040101010101" pitchFamily="2" charset="-122"/>
              </a:rPr>
              <a:t>设备的分配</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794704" y="1102446"/>
            <a:ext cx="3963563" cy="447444"/>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设备分配相关的数据结构</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528802" y="118723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505355" y="1787408"/>
            <a:ext cx="8505823" cy="1477328"/>
          </a:xfrm>
          <a:prstGeom prst="rect">
            <a:avLst/>
          </a:prstGeom>
        </p:spPr>
        <p:txBody>
          <a:bodyPr wrap="square">
            <a:spAutoFit/>
          </a:bodyPr>
          <a:lstStyle/>
          <a:p>
            <a:pPr>
              <a:lnSpc>
                <a:spcPct val="150000"/>
              </a:lnSpc>
            </a:pPr>
            <a:r>
              <a:rPr lang="en-US" altLang="zh-CN" sz="2000" b="1" dirty="0">
                <a:solidFill>
                  <a:srgbClr val="003A8E"/>
                </a:solidFill>
                <a:latin typeface="华文楷体" panose="02010600040101010101" pitchFamily="2" charset="-122"/>
                <a:ea typeface="华文楷体" panose="02010600040101010101" pitchFamily="2" charset="-122"/>
                <a:cs typeface="MS Gothic" panose="020B0609070205080204" pitchFamily="49" charset="-128"/>
              </a:rPr>
              <a:t>2</a:t>
            </a:r>
            <a:r>
              <a:rPr lang="zh-CN" altLang="zh-CN" sz="2000" b="1" dirty="0">
                <a:solidFill>
                  <a:srgbClr val="003A8E"/>
                </a:solidFill>
                <a:latin typeface="华文楷体" panose="02010600040101010101" pitchFamily="2" charset="-122"/>
                <a:ea typeface="华文楷体" panose="02010600040101010101" pitchFamily="2" charset="-122"/>
                <a:cs typeface="MS Gothic" panose="020B0609070205080204" pitchFamily="49" charset="-128"/>
              </a:rPr>
              <a:t>）</a:t>
            </a:r>
            <a:r>
              <a:rPr lang="zh-CN" altLang="zh-CN" sz="2000" b="1"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rPr>
              <a:t>控制器控制表</a:t>
            </a:r>
            <a:r>
              <a:rPr lang="en-US" altLang="zh-CN" sz="2000" b="1" dirty="0">
                <a:solidFill>
                  <a:srgbClr val="003A8E"/>
                </a:solidFill>
                <a:latin typeface="华文楷体" panose="02010600040101010101" pitchFamily="2" charset="-122"/>
                <a:ea typeface="华文楷体" panose="02010600040101010101" pitchFamily="2" charset="-122"/>
              </a:rPr>
              <a:t>COCT</a:t>
            </a:r>
            <a:endParaRPr lang="en-US" altLang="zh-CN" sz="2000" b="1"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a:p>
            <a:pPr>
              <a:lnSpc>
                <a:spcPct val="150000"/>
              </a:lnSpc>
            </a:pPr>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系统为每个控制器设备一张用于记录本控制器情况的控制器控制表。</a:t>
            </a:r>
            <a:br>
              <a:rPr lang="en-US" altLang="zh-CN" sz="2000" b="1" dirty="0">
                <a:solidFill>
                  <a:srgbClr val="333333"/>
                </a:solidFill>
                <a:latin typeface="华文楷体" panose="02010600040101010101" pitchFamily="2" charset="-122"/>
                <a:ea typeface="华文楷体" panose="02010600040101010101" pitchFamily="2" charset="-122"/>
              </a:rPr>
            </a:br>
            <a:r>
              <a:rPr lang="en-US" altLang="zh-CN" sz="2000" b="1" dirty="0">
                <a:solidFill>
                  <a:srgbClr val="003A8E"/>
                </a:solidFill>
                <a:latin typeface="华文楷体" panose="02010600040101010101" pitchFamily="2" charset="-122"/>
                <a:ea typeface="华文楷体" panose="02010600040101010101" pitchFamily="2" charset="-122"/>
                <a:cs typeface="MS Gothic" panose="020B0609070205080204" pitchFamily="49" charset="-128"/>
              </a:rPr>
              <a:t> </a:t>
            </a:r>
            <a:endParaRPr lang="zh-CN" altLang="en-US" sz="2000" b="1"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1">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tretch>
            <a:fillRect/>
          </a:stretch>
        </p:blipFill>
        <p:spPr>
          <a:xfrm>
            <a:off x="794704" y="3429000"/>
            <a:ext cx="7640193" cy="19442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anose="02020603050405020304" pitchFamily="18" charset="0"/>
                <a:ea typeface="DotumChe" pitchFamily="49" charset="-127"/>
              </a:rPr>
              <a:t>课程教材：</a:t>
            </a:r>
            <a:endParaRPr lang="zh-CN" altLang="en-US" dirty="0">
              <a:latin typeface="Times New Roman" panose="02020603050405020304" pitchFamily="18" charset="0"/>
              <a:ea typeface="DotumChe" pitchFamily="49" charset="-127"/>
            </a:endParaRPr>
          </a:p>
        </p:txBody>
      </p:sp>
      <p:sp>
        <p:nvSpPr>
          <p:cNvPr id="10" name="矩形 9"/>
          <p:cNvSpPr/>
          <p:nvPr/>
        </p:nvSpPr>
        <p:spPr>
          <a:xfrm>
            <a:off x="315885"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582585" y="36828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9.1 I/O</a:t>
            </a:r>
            <a:r>
              <a:rPr lang="zh-CN" altLang="zh-CN" dirty="0">
                <a:latin typeface="华文楷体" panose="02010600040101010101" pitchFamily="2" charset="-122"/>
                <a:ea typeface="华文楷体" panose="02010600040101010101" pitchFamily="2" charset="-122"/>
              </a:rPr>
              <a:t>系统概述</a:t>
            </a:r>
            <a:endParaRPr lang="zh-CN" altLang="zh-CN"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colorTemperature colorTemp="8800"/>
                    </a14:imgEffect>
                    <a14:imgEffect>
                      <a14:sharpenSoften amount="25000"/>
                    </a14:imgEffect>
                  </a14:imgLayer>
                </a14:imgProps>
              </a:ext>
            </a:extLst>
          </a:blip>
          <a:stretch>
            <a:fillRect/>
          </a:stretch>
        </p:blipFill>
        <p:spPr>
          <a:xfrm>
            <a:off x="1131857" y="1499009"/>
            <a:ext cx="6439729" cy="5093719"/>
          </a:xfrm>
          <a:prstGeom prst="rect">
            <a:avLst/>
          </a:prstGeom>
        </p:spPr>
      </p:pic>
      <p:sp>
        <p:nvSpPr>
          <p:cNvPr id="5" name="矩形 4"/>
          <p:cNvSpPr/>
          <p:nvPr/>
        </p:nvSpPr>
        <p:spPr>
          <a:xfrm>
            <a:off x="444471" y="995891"/>
            <a:ext cx="1723549" cy="400110"/>
          </a:xfrm>
          <a:prstGeom prst="rect">
            <a:avLst/>
          </a:prstGeom>
        </p:spPr>
        <p:txBody>
          <a:bodyPr wrap="none">
            <a:spAutoFit/>
          </a:bodyPr>
          <a:lstStyle/>
          <a:p>
            <a:r>
              <a:rPr lang="en-US" altLang="zh-CN" sz="2000" b="1" dirty="0">
                <a:solidFill>
                  <a:srgbClr val="6C0000"/>
                </a:solidFill>
                <a:latin typeface="宋体" panose="02010600030101010101" pitchFamily="2" charset="-122"/>
                <a:cs typeface="Times New Roman" panose="02020603050405020304" pitchFamily="18" charset="0"/>
              </a:rPr>
              <a:t>PC</a:t>
            </a:r>
            <a:r>
              <a:rPr lang="zh-CN" altLang="zh-CN" sz="2000" b="1" dirty="0">
                <a:solidFill>
                  <a:srgbClr val="6C0000"/>
                </a:solidFill>
                <a:ea typeface="宋体" panose="02010600030101010101" pitchFamily="2" charset="-122"/>
                <a:cs typeface="Times New Roman" panose="02020603050405020304" pitchFamily="18" charset="0"/>
              </a:rPr>
              <a:t>总线结构图</a:t>
            </a:r>
            <a:endParaRPr lang="zh-CN" altLang="en-US" sz="2000" b="1" dirty="0">
              <a:solidFill>
                <a:srgbClr val="6C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9.5  </a:t>
            </a:r>
            <a:r>
              <a:rPr lang="zh-CN" altLang="en-US" dirty="0">
                <a:latin typeface="华文楷体" panose="02010600040101010101" pitchFamily="2" charset="-122"/>
                <a:ea typeface="华文楷体" panose="02010600040101010101" pitchFamily="2" charset="-122"/>
              </a:rPr>
              <a:t>设备的分配</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794704" y="1102446"/>
            <a:ext cx="3963563" cy="447444"/>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设备分配相关的数据结构</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528802" y="118723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367243" y="1187235"/>
            <a:ext cx="8505823" cy="3323987"/>
          </a:xfrm>
          <a:prstGeom prst="rect">
            <a:avLst/>
          </a:prstGeom>
        </p:spPr>
        <p:txBody>
          <a:bodyPr wrap="square">
            <a:spAutoFit/>
          </a:bodyPr>
          <a:lstStyle/>
          <a:p>
            <a:pPr>
              <a:lnSpc>
                <a:spcPct val="150000"/>
              </a:lnSpc>
            </a:pPr>
            <a:r>
              <a:rPr lang="en-US" altLang="zh-CN" sz="2000" b="1" dirty="0">
                <a:solidFill>
                  <a:srgbClr val="003A8E"/>
                </a:solidFill>
                <a:latin typeface="华文楷体" panose="02010600040101010101" pitchFamily="2" charset="-122"/>
                <a:ea typeface="华文楷体" panose="02010600040101010101" pitchFamily="2" charset="-122"/>
              </a:rPr>
              <a:t> </a:t>
            </a:r>
            <a:br>
              <a:rPr lang="en-US" altLang="zh-CN" sz="2000" b="1" dirty="0">
                <a:solidFill>
                  <a:srgbClr val="333333"/>
                </a:solidFill>
                <a:latin typeface="华文楷体" panose="02010600040101010101" pitchFamily="2" charset="-122"/>
                <a:ea typeface="华文楷体" panose="02010600040101010101" pitchFamily="2" charset="-122"/>
              </a:rPr>
            </a:br>
            <a:r>
              <a:rPr lang="en-US" altLang="zh-CN" sz="2000" b="1" dirty="0">
                <a:solidFill>
                  <a:srgbClr val="003A8E"/>
                </a:solidFill>
                <a:latin typeface="华文楷体" panose="02010600040101010101" pitchFamily="2" charset="-122"/>
                <a:ea typeface="华文楷体" panose="02010600040101010101" pitchFamily="2" charset="-122"/>
                <a:cs typeface="MS Gothic" panose="020B0609070205080204" pitchFamily="49" charset="-128"/>
              </a:rPr>
              <a:t>3</a:t>
            </a:r>
            <a:r>
              <a:rPr lang="zh-CN" altLang="zh-CN" sz="2000" b="1" dirty="0">
                <a:solidFill>
                  <a:srgbClr val="003A8E"/>
                </a:solidFill>
                <a:latin typeface="华文楷体" panose="02010600040101010101" pitchFamily="2" charset="-122"/>
                <a:ea typeface="华文楷体" panose="02010600040101010101" pitchFamily="2" charset="-122"/>
                <a:cs typeface="MS Gothic" panose="020B0609070205080204" pitchFamily="49" charset="-128"/>
              </a:rPr>
              <a:t>）</a:t>
            </a:r>
            <a:r>
              <a:rPr lang="zh-CN" altLang="zh-CN" sz="2000" b="1"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rPr>
              <a:t>系统设备表</a:t>
            </a:r>
            <a:r>
              <a:rPr lang="en-US" altLang="zh-CN" sz="2000" b="1" dirty="0">
                <a:solidFill>
                  <a:srgbClr val="003A8E"/>
                </a:solidFill>
                <a:latin typeface="华文楷体" panose="02010600040101010101" pitchFamily="2" charset="-122"/>
                <a:ea typeface="华文楷体" panose="02010600040101010101" pitchFamily="2" charset="-122"/>
              </a:rPr>
              <a:t> SDT</a:t>
            </a:r>
            <a:endParaRPr lang="en-US" altLang="zh-CN" sz="2000" b="1"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a:p>
            <a:pPr>
              <a:lnSpc>
                <a:spcPct val="150000"/>
              </a:lnSpc>
            </a:pPr>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记录系统中全部设备的情况，每个设备占一个表目，包括设备类型、设备标识符、设备控制表，设备驱动程序入口等。在配有通道控制器系统的设备管理中，还要有通道控制表</a:t>
            </a:r>
            <a:r>
              <a:rPr lang="en-US" altLang="zh-CN" sz="2000" b="1" dirty="0">
                <a:solidFill>
                  <a:srgbClr val="333333"/>
                </a:solidFill>
                <a:latin typeface="华文楷体" panose="02010600040101010101" pitchFamily="2" charset="-122"/>
                <a:ea typeface="华文楷体" panose="02010600040101010101" pitchFamily="2" charset="-122"/>
              </a:rPr>
              <a:t>CHCT</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，用来记录通道的特性、状态及其他管理信息。</a:t>
            </a:r>
            <a:br>
              <a:rPr lang="en-US" altLang="zh-CN" sz="2000" b="1" dirty="0">
                <a:solidFill>
                  <a:srgbClr val="333333"/>
                </a:solidFill>
                <a:latin typeface="华文楷体" panose="02010600040101010101" pitchFamily="2" charset="-122"/>
                <a:ea typeface="华文楷体" panose="02010600040101010101" pitchFamily="2" charset="-122"/>
              </a:rPr>
            </a:br>
            <a:endParaRPr lang="zh-CN" altLang="en-US" sz="2000" b="1" dirty="0">
              <a:latin typeface="华文楷体" panose="02010600040101010101" pitchFamily="2" charset="-122"/>
              <a:ea typeface="华文楷体" panose="02010600040101010101" pitchFamily="2" charset="-122"/>
            </a:endParaRPr>
          </a:p>
        </p:txBody>
      </p:sp>
      <p:pic>
        <p:nvPicPr>
          <p:cNvPr id="1026" name="Picture 2"/>
          <p:cNvPicPr>
            <a:picLocks noChangeAspect="1" noChangeArrowheads="1"/>
          </p:cNvPicPr>
          <p:nvPr/>
        </p:nvPicPr>
        <p:blipFill>
          <a:blip r:embed="rId1">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299143" y="4152550"/>
            <a:ext cx="6918247" cy="1931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9.5  </a:t>
            </a:r>
            <a:r>
              <a:rPr lang="zh-CN" altLang="en-US" dirty="0">
                <a:latin typeface="华文楷体" panose="02010600040101010101" pitchFamily="2" charset="-122"/>
                <a:ea typeface="华文楷体" panose="02010600040101010101" pitchFamily="2" charset="-122"/>
              </a:rPr>
              <a:t>设备的分配</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794704" y="1102446"/>
            <a:ext cx="3963563" cy="447444"/>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设备分配过程</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528802" y="118723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528801" y="1778451"/>
            <a:ext cx="2485331" cy="2862322"/>
          </a:xfrm>
          <a:prstGeom prst="rect">
            <a:avLst/>
          </a:prstGeom>
        </p:spPr>
        <p:txBody>
          <a:bodyPr wrap="square">
            <a:spAutoFit/>
          </a:bodyPr>
          <a:lstStyle/>
          <a:p>
            <a:pPr indent="266700" algn="just">
              <a:lnSpc>
                <a:spcPct val="125000"/>
              </a:lnSpc>
              <a:spcAft>
                <a:spcPts val="0"/>
              </a:spcAft>
            </a:pP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1</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．分配设备</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endParaRPr lang="en-US" altLang="zh-CN" sz="2400" b="1" kern="100" dirty="0">
              <a:latin typeface="华文楷体" panose="02010600040101010101" pitchFamily="2" charset="-122"/>
              <a:ea typeface="华文楷体" panose="02010600040101010101" pitchFamily="2" charset="-122"/>
              <a:cs typeface="宋体" panose="02010600030101010101" pitchFamily="2" charset="-122"/>
            </a:endParaRPr>
          </a:p>
          <a:p>
            <a:pPr indent="266700" algn="just">
              <a:lnSpc>
                <a:spcPct val="125000"/>
              </a:lnSpc>
              <a:spcAft>
                <a:spcPts val="0"/>
              </a:spcAft>
            </a:pP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2</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．分配控制器</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endParaRPr lang="en-US" altLang="zh-CN" sz="2400" b="1" kern="100" dirty="0">
              <a:latin typeface="华文楷体" panose="02010600040101010101" pitchFamily="2" charset="-122"/>
              <a:ea typeface="华文楷体" panose="02010600040101010101" pitchFamily="2" charset="-122"/>
              <a:cs typeface="宋体" panose="02010600030101010101" pitchFamily="2" charset="-122"/>
            </a:endParaRPr>
          </a:p>
          <a:p>
            <a:pPr indent="266700" algn="just">
              <a:lnSpc>
                <a:spcPct val="125000"/>
              </a:lnSpc>
              <a:spcAft>
                <a:spcPts val="0"/>
              </a:spcAft>
            </a:pP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3</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．分配通道</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endParaRPr lang="zh-CN" altLang="zh-CN" sz="2400" b="1" kern="100" dirty="0">
              <a:latin typeface="华文楷体" panose="02010600040101010101" pitchFamily="2" charset="-122"/>
              <a:ea typeface="华文楷体" panose="02010600040101010101" pitchFamily="2" charset="-122"/>
              <a:cs typeface="宋体" panose="02010600030101010101" pitchFamily="2" charset="-122"/>
            </a:endParaRPr>
          </a:p>
        </p:txBody>
      </p:sp>
      <p:pic>
        <p:nvPicPr>
          <p:cNvPr id="7" name="图片 6"/>
          <p:cNvPicPr>
            <a:picLocks noChangeAspect="1"/>
          </p:cNvPicPr>
          <p:nvPr/>
        </p:nvPicPr>
        <p:blipFill>
          <a:blip r:embed="rId1"/>
          <a:stretch>
            <a:fillRect/>
          </a:stretch>
        </p:blipFill>
        <p:spPr>
          <a:xfrm>
            <a:off x="3314700" y="1028700"/>
            <a:ext cx="5309870" cy="51282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9.6 I/O</a:t>
            </a:r>
            <a:r>
              <a:rPr lang="zh-CN" altLang="en-US" dirty="0">
                <a:latin typeface="华文楷体" panose="02010600040101010101" pitchFamily="2" charset="-122"/>
                <a:ea typeface="华文楷体" panose="02010600040101010101" pitchFamily="2" charset="-122"/>
              </a:rPr>
              <a:t>相关软件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032350" y="1174332"/>
            <a:ext cx="3963563" cy="447444"/>
          </a:xfrm>
        </p:spPr>
        <p:txBody>
          <a:bodyPr>
            <a:noAutofit/>
          </a:bodyPr>
          <a:lstStyle/>
          <a:p>
            <a:r>
              <a:rPr lang="en-US" altLang="zh-CN" sz="2400" dirty="0">
                <a:solidFill>
                  <a:srgbClr val="6C0000"/>
                </a:solidFill>
                <a:latin typeface="华文楷体" panose="02010600040101010101" pitchFamily="2" charset="-122"/>
                <a:ea typeface="华文楷体" panose="02010600040101010101" pitchFamily="2" charset="-122"/>
              </a:rPr>
              <a:t>I/O</a:t>
            </a:r>
            <a:r>
              <a:rPr lang="zh-CN" altLang="zh-CN" sz="2400" dirty="0">
                <a:solidFill>
                  <a:srgbClr val="6C0000"/>
                </a:solidFill>
                <a:latin typeface="华文楷体" panose="02010600040101010101" pitchFamily="2" charset="-122"/>
                <a:ea typeface="华文楷体" panose="02010600040101010101" pitchFamily="2" charset="-122"/>
              </a:rPr>
              <a:t>软件</a:t>
            </a:r>
            <a:r>
              <a:rPr lang="zh-CN" altLang="en-US" sz="2400" dirty="0">
                <a:solidFill>
                  <a:srgbClr val="6C0000"/>
                </a:solidFill>
                <a:latin typeface="华文楷体" panose="02010600040101010101" pitchFamily="2" charset="-122"/>
                <a:ea typeface="华文楷体" panose="02010600040101010101" pitchFamily="2" charset="-122"/>
              </a:rPr>
              <a:t>设计的原则</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903764" y="12591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474637" y="1398053"/>
            <a:ext cx="8375703" cy="4862870"/>
          </a:xfrm>
          <a:prstGeom prst="rect">
            <a:avLst/>
          </a:prstGeom>
        </p:spPr>
        <p:txBody>
          <a:bodyPr wrap="square">
            <a:spAutoFit/>
          </a:bodyPr>
          <a:lstStyle/>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lvl="0" indent="-285750" algn="just">
              <a:lnSpc>
                <a:spcPct val="125000"/>
              </a:lnSpc>
              <a:spcAft>
                <a:spcPts val="0"/>
              </a:spcAft>
              <a:buFont typeface="Wingdings" panose="05000000000000000000" pitchFamily="2" charset="2"/>
              <a:buChar char="u"/>
            </a:pPr>
            <a:r>
              <a:rPr lang="zh-CN" altLang="zh-CN" sz="2400" b="1" kern="100" dirty="0">
                <a:solidFill>
                  <a:srgbClr val="00449A"/>
                </a:solidFill>
                <a:latin typeface="华文楷体" panose="02010600040101010101" pitchFamily="2" charset="-122"/>
                <a:ea typeface="华文楷体" panose="02010600040101010101" pitchFamily="2" charset="-122"/>
                <a:cs typeface="宋体" panose="02010600030101010101" pitchFamily="2" charset="-122"/>
              </a:rPr>
              <a:t>效率</a:t>
            </a:r>
            <a:endParaRPr lang="zh-CN" altLang="zh-CN" sz="2400"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在大多数系统中，</a:t>
            </a: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操作是系统的瓶颈。与内存和</a:t>
            </a: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CPU</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相比较，外设的速度较低，为了解决这个瓶颈问题，其中一种方法就是想办法提高</a:t>
            </a: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CPU</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与外设的并行执行的能力。在我们设计</a:t>
            </a: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软件时，“效率”是我们需要重点考虑的的原则，比如各种缓冲技术就是为了提升“效率”的优化手段。</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lvl="0" indent="-285750" algn="just">
              <a:lnSpc>
                <a:spcPct val="125000"/>
              </a:lnSpc>
              <a:spcAft>
                <a:spcPts val="0"/>
              </a:spcAft>
              <a:buFont typeface="Wingdings" panose="05000000000000000000" pitchFamily="2" charset="2"/>
              <a:buChar char="u"/>
            </a:pPr>
            <a:r>
              <a:rPr lang="zh-CN" altLang="zh-CN" sz="2400" b="1" kern="100" dirty="0">
                <a:solidFill>
                  <a:srgbClr val="00449A"/>
                </a:solidFill>
                <a:latin typeface="华文楷体" panose="02010600040101010101" pitchFamily="2" charset="-122"/>
                <a:ea typeface="华文楷体" panose="02010600040101010101" pitchFamily="2" charset="-122"/>
                <a:cs typeface="宋体" panose="02010600030101010101" pitchFamily="2" charset="-122"/>
              </a:rPr>
              <a:t>通用性</a:t>
            </a:r>
            <a:endParaRPr lang="zh-CN" altLang="zh-CN" sz="2400"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为了最大限度地避免错误，我们希望能够使用统一的方式来管理所有的设备。目前我们常用的方法是用一种层次化的的、模块化的方法设计</a:t>
            </a: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相关的软件。这种方法隐藏了大部分</a:t>
            </a: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设备底层中的细节。提供给上层用户统一的结构，如采用相同的读写、打开、关闭等来操作设备。</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p:txBody>
          <a:bodyPr/>
          <a:lstStyle/>
          <a:p>
            <a:r>
              <a:rPr lang="en-US" altLang="zh-CN" dirty="0"/>
              <a:t>I/O</a:t>
            </a:r>
            <a:r>
              <a:rPr lang="zh-CN" altLang="en-US" dirty="0"/>
              <a:t>软件结构图</a:t>
            </a:r>
            <a:endParaRPr lang="zh-CN" altLang="en-US" dirty="0"/>
          </a:p>
        </p:txBody>
      </p:sp>
      <p:pic>
        <p:nvPicPr>
          <p:cNvPr id="4" name="图片 3"/>
          <p:cNvPicPr>
            <a:picLocks noChangeAspect="1"/>
          </p:cNvPicPr>
          <p:nvPr/>
        </p:nvPicPr>
        <p:blipFill>
          <a:blip r:embed="rId1"/>
          <a:stretch>
            <a:fillRect/>
          </a:stretch>
        </p:blipFill>
        <p:spPr>
          <a:xfrm>
            <a:off x="1708892" y="1795625"/>
            <a:ext cx="5475933" cy="38502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402340"/>
            <a:ext cx="5701478" cy="507831"/>
          </a:xfrm>
        </p:spPr>
        <p:txBody>
          <a:bodyPr/>
          <a:lstStyle/>
          <a:p>
            <a:r>
              <a:rPr lang="en-US" altLang="zh-CN" dirty="0"/>
              <a:t> </a:t>
            </a:r>
            <a:r>
              <a:rPr lang="zh-CN" altLang="en-US" dirty="0"/>
              <a:t>关于中断</a:t>
            </a:r>
            <a:endParaRPr lang="zh-CN" altLang="en-US" dirty="0"/>
          </a:p>
        </p:txBody>
      </p:sp>
      <p:sp>
        <p:nvSpPr>
          <p:cNvPr id="4" name="矩形 3"/>
          <p:cNvSpPr/>
          <p:nvPr/>
        </p:nvSpPr>
        <p:spPr>
          <a:xfrm>
            <a:off x="495300" y="1688984"/>
            <a:ext cx="8333906" cy="1338828"/>
          </a:xfrm>
          <a:prstGeom prst="rect">
            <a:avLst/>
          </a:prstGeom>
          <a:ln>
            <a:solidFill>
              <a:schemeClr val="accent1"/>
            </a:solidFill>
          </a:ln>
        </p:spPr>
        <p:txBody>
          <a:bodyPr wrap="square">
            <a:spAutoFit/>
          </a:bodyPr>
          <a:lstStyle/>
          <a:p>
            <a:pPr>
              <a:lnSpc>
                <a:spcPct val="150000"/>
              </a:lnSpc>
            </a:pPr>
            <a:r>
              <a:rPr lang="zh-CN" altLang="en-US" dirty="0">
                <a:latin typeface="方正粗黑宋简体" panose="02000000000000000000" pitchFamily="2" charset="-122"/>
                <a:ea typeface="方正粗黑宋简体" panose="02000000000000000000" pitchFamily="2" charset="-122"/>
              </a:rPr>
              <a:t>在特定的事件（中断源，也称中断请求信号）触发下</a:t>
            </a:r>
            <a:r>
              <a:rPr lang="zh-CN" altLang="en-US" dirty="0">
                <a:solidFill>
                  <a:srgbClr val="FF0000"/>
                </a:solidFill>
                <a:latin typeface="方正粗黑宋简体" panose="02000000000000000000" pitchFamily="2" charset="-122"/>
                <a:ea typeface="方正粗黑宋简体" panose="02000000000000000000" pitchFamily="2" charset="-122"/>
              </a:rPr>
              <a:t>引起</a:t>
            </a:r>
            <a:r>
              <a:rPr lang="en-US" altLang="zh-CN" dirty="0">
                <a:solidFill>
                  <a:srgbClr val="FF0000"/>
                </a:solidFill>
                <a:latin typeface="方正粗黑宋简体" panose="02000000000000000000" pitchFamily="2" charset="-122"/>
                <a:ea typeface="方正粗黑宋简体" panose="02000000000000000000" pitchFamily="2" charset="-122"/>
              </a:rPr>
              <a:t>CPU</a:t>
            </a:r>
            <a:r>
              <a:rPr lang="zh-CN" altLang="en-US" dirty="0">
                <a:solidFill>
                  <a:srgbClr val="FF0000"/>
                </a:solidFill>
                <a:latin typeface="方正粗黑宋简体" panose="02000000000000000000" pitchFamily="2" charset="-122"/>
                <a:ea typeface="方正粗黑宋简体" panose="02000000000000000000" pitchFamily="2" charset="-122"/>
              </a:rPr>
              <a:t>暂停正在运行的程序</a:t>
            </a:r>
            <a:r>
              <a:rPr lang="zh-CN" altLang="en-US" dirty="0">
                <a:latin typeface="方正粗黑宋简体" panose="02000000000000000000" pitchFamily="2" charset="-122"/>
                <a:ea typeface="方正粗黑宋简体" panose="02000000000000000000" pitchFamily="2" charset="-122"/>
              </a:rPr>
              <a:t>（主程序），转而</a:t>
            </a:r>
            <a:r>
              <a:rPr lang="zh-CN" altLang="en-US" dirty="0">
                <a:solidFill>
                  <a:srgbClr val="FF0000"/>
                </a:solidFill>
                <a:latin typeface="方正粗黑宋简体" panose="02000000000000000000" pitchFamily="2" charset="-122"/>
                <a:ea typeface="方正粗黑宋简体" panose="02000000000000000000" pitchFamily="2" charset="-122"/>
              </a:rPr>
              <a:t>先去处理一段为特定事件而编写的处理程序</a:t>
            </a:r>
            <a:r>
              <a:rPr lang="zh-CN" altLang="en-US" dirty="0">
                <a:latin typeface="方正粗黑宋简体" panose="02000000000000000000" pitchFamily="2" charset="-122"/>
                <a:ea typeface="方正粗黑宋简体" panose="02000000000000000000" pitchFamily="2" charset="-122"/>
              </a:rPr>
              <a:t>（中断处理程序），等中断处理程序处理完成后，再回到主程序被打断的地方继续运行。</a:t>
            </a:r>
            <a:endParaRPr lang="zh-CN" altLang="en-US" dirty="0">
              <a:latin typeface="方正粗黑宋简体" panose="02000000000000000000" pitchFamily="2" charset="-122"/>
              <a:ea typeface="方正粗黑宋简体" panose="02000000000000000000" pitchFamily="2" charset="-122"/>
            </a:endParaRPr>
          </a:p>
        </p:txBody>
      </p:sp>
      <p:sp>
        <p:nvSpPr>
          <p:cNvPr id="5" name="矩形 4"/>
          <p:cNvSpPr/>
          <p:nvPr/>
        </p:nvSpPr>
        <p:spPr>
          <a:xfrm>
            <a:off x="495300" y="3541707"/>
            <a:ext cx="8333907" cy="2631490"/>
          </a:xfrm>
          <a:prstGeom prst="rect">
            <a:avLst/>
          </a:prstGeom>
          <a:ln>
            <a:solidFill>
              <a:schemeClr val="accent1"/>
            </a:solidFill>
          </a:ln>
        </p:spPr>
        <p:txBody>
          <a:bodyPr wrap="square">
            <a:spAutoFit/>
          </a:bodyPr>
          <a:lstStyle/>
          <a:p>
            <a:pPr>
              <a:lnSpc>
                <a:spcPct val="150000"/>
              </a:lnSpc>
            </a:pPr>
            <a:r>
              <a:rPr lang="zh-CN" altLang="en-US" sz="2000" dirty="0">
                <a:solidFill>
                  <a:srgbClr val="C00000"/>
                </a:solidFill>
                <a:latin typeface="方正粗黑宋简体" panose="02000000000000000000" pitchFamily="2" charset="-122"/>
                <a:ea typeface="方正粗黑宋简体" panose="02000000000000000000" pitchFamily="2" charset="-122"/>
              </a:rPr>
              <a:t>中断技术的作用</a:t>
            </a:r>
            <a:endParaRPr lang="zh-CN" altLang="en-US" sz="2000" dirty="0">
              <a:solidFill>
                <a:srgbClr val="C00000"/>
              </a:solidFill>
              <a:latin typeface="方正粗黑宋简体" panose="02000000000000000000" pitchFamily="2" charset="-122"/>
              <a:ea typeface="方正粗黑宋简体" panose="02000000000000000000" pitchFamily="2" charset="-122"/>
            </a:endParaRPr>
          </a:p>
          <a:p>
            <a:pPr marL="285750" indent="-285750">
              <a:lnSpc>
                <a:spcPct val="150000"/>
              </a:lnSpc>
              <a:buFont typeface="Wingdings" panose="05000000000000000000" pitchFamily="2" charset="2"/>
              <a:buChar char="u"/>
            </a:pPr>
            <a:r>
              <a:rPr lang="zh-CN" altLang="en-US" dirty="0">
                <a:latin typeface="方正粗黑宋简体" panose="02000000000000000000" pitchFamily="2" charset="-122"/>
                <a:ea typeface="方正粗黑宋简体" panose="02000000000000000000" pitchFamily="2" charset="-122"/>
              </a:rPr>
              <a:t>有了中断功能，</a:t>
            </a:r>
            <a:r>
              <a:rPr lang="en-US" altLang="zh-CN" dirty="0">
                <a:latin typeface="方正粗黑宋简体" panose="02000000000000000000" pitchFamily="2" charset="-122"/>
                <a:ea typeface="方正粗黑宋简体" panose="02000000000000000000" pitchFamily="2" charset="-122"/>
              </a:rPr>
              <a:t>PC</a:t>
            </a:r>
            <a:r>
              <a:rPr lang="zh-CN" altLang="en-US" dirty="0">
                <a:latin typeface="方正粗黑宋简体" panose="02000000000000000000" pitchFamily="2" charset="-122"/>
                <a:ea typeface="方正粗黑宋简体" panose="02000000000000000000" pitchFamily="2" charset="-122"/>
              </a:rPr>
              <a:t>系统就可以使</a:t>
            </a:r>
            <a:r>
              <a:rPr lang="en-US" altLang="zh-CN" dirty="0">
                <a:latin typeface="方正粗黑宋简体" panose="02000000000000000000" pitchFamily="2" charset="-122"/>
                <a:ea typeface="方正粗黑宋简体" panose="02000000000000000000" pitchFamily="2" charset="-122"/>
              </a:rPr>
              <a:t>CPU</a:t>
            </a:r>
            <a:r>
              <a:rPr lang="zh-CN" altLang="en-US" dirty="0">
                <a:latin typeface="方正粗黑宋简体" panose="02000000000000000000" pitchFamily="2" charset="-122"/>
                <a:ea typeface="方正粗黑宋简体" panose="02000000000000000000" pitchFamily="2" charset="-122"/>
              </a:rPr>
              <a:t>和外设同时工作，使系统可以及时地响应外部事件。这样就大大提高了</a:t>
            </a:r>
            <a:r>
              <a:rPr lang="en-US" altLang="zh-CN" dirty="0">
                <a:latin typeface="方正粗黑宋简体" panose="02000000000000000000" pitchFamily="2" charset="-122"/>
                <a:ea typeface="方正粗黑宋简体" panose="02000000000000000000" pitchFamily="2" charset="-122"/>
              </a:rPr>
              <a:t>CPU</a:t>
            </a:r>
            <a:r>
              <a:rPr lang="zh-CN" altLang="en-US" dirty="0">
                <a:latin typeface="方正粗黑宋简体" panose="02000000000000000000" pitchFamily="2" charset="-122"/>
                <a:ea typeface="方正粗黑宋简体" panose="02000000000000000000" pitchFamily="2" charset="-122"/>
              </a:rPr>
              <a:t>的利用率，也提高了输入、输出的速度。</a:t>
            </a:r>
            <a:endParaRPr lang="zh-CN" altLang="en-US" dirty="0">
              <a:latin typeface="方正粗黑宋简体" panose="02000000000000000000" pitchFamily="2" charset="-122"/>
              <a:ea typeface="方正粗黑宋简体" panose="02000000000000000000" pitchFamily="2" charset="-122"/>
            </a:endParaRPr>
          </a:p>
          <a:p>
            <a:pPr marL="285750" indent="-285750">
              <a:lnSpc>
                <a:spcPct val="150000"/>
              </a:lnSpc>
              <a:buFont typeface="Wingdings" panose="05000000000000000000" pitchFamily="2" charset="2"/>
              <a:buChar char="u"/>
            </a:pPr>
            <a:r>
              <a:rPr lang="zh-CN" altLang="en-US" dirty="0">
                <a:latin typeface="方正粗黑宋简体" panose="02000000000000000000" pitchFamily="2" charset="-122"/>
                <a:ea typeface="方正粗黑宋简体" panose="02000000000000000000" pitchFamily="2" charset="-122"/>
              </a:rPr>
              <a:t>有了中断功能，就可以使</a:t>
            </a:r>
            <a:r>
              <a:rPr lang="en-US" altLang="zh-CN" dirty="0">
                <a:latin typeface="方正粗黑宋简体" panose="02000000000000000000" pitchFamily="2" charset="-122"/>
                <a:ea typeface="方正粗黑宋简体" panose="02000000000000000000" pitchFamily="2" charset="-122"/>
              </a:rPr>
              <a:t>CPU</a:t>
            </a:r>
            <a:r>
              <a:rPr lang="zh-CN" altLang="en-US" dirty="0">
                <a:latin typeface="方正粗黑宋简体" panose="02000000000000000000" pitchFamily="2" charset="-122"/>
                <a:ea typeface="方正粗黑宋简体" panose="02000000000000000000" pitchFamily="2" charset="-122"/>
              </a:rPr>
              <a:t>及时处理各种软硬件故障。计算机在运行过程中，往往会出现事先预料不到的情况或出现一些故障，如电源掉电、存储出错，运算溢出等等。计算机可以利用中断系统自行处理，而不必停机或报告工作人员。</a:t>
            </a:r>
            <a:endParaRPr lang="zh-CN" altLang="en-US" b="0" i="0" dirty="0">
              <a:effectLst/>
              <a:latin typeface="方正粗黑宋简体" panose="02000000000000000000" pitchFamily="2" charset="-122"/>
              <a:ea typeface="方正粗黑宋简体" panose="02000000000000000000" pitchFamily="2" charset="-122"/>
            </a:endParaRPr>
          </a:p>
        </p:txBody>
      </p:sp>
      <p:sp>
        <p:nvSpPr>
          <p:cNvPr id="6" name="矩形 5"/>
          <p:cNvSpPr/>
          <p:nvPr/>
        </p:nvSpPr>
        <p:spPr>
          <a:xfrm>
            <a:off x="495300" y="1078032"/>
            <a:ext cx="1475084" cy="400110"/>
          </a:xfrm>
          <a:prstGeom prst="rect">
            <a:avLst/>
          </a:prstGeom>
        </p:spPr>
        <p:txBody>
          <a:bodyPr wrap="none">
            <a:spAutoFit/>
          </a:bodyPr>
          <a:lstStyle/>
          <a:p>
            <a:r>
              <a:rPr lang="zh-CN" altLang="en-US" sz="2000" dirty="0">
                <a:solidFill>
                  <a:srgbClr val="C00000"/>
                </a:solidFill>
                <a:latin typeface="方正粗黑宋简体" panose="02000000000000000000" pitchFamily="2" charset="-122"/>
                <a:ea typeface="方正粗黑宋简体" panose="02000000000000000000" pitchFamily="2" charset="-122"/>
              </a:rPr>
              <a:t>中断的定义</a:t>
            </a:r>
            <a:endParaRPr lang="zh-CN" altLang="en-US" sz="2000" dirty="0">
              <a:solidFill>
                <a:srgbClr val="C00000"/>
              </a:solidFill>
              <a:latin typeface="方正粗黑宋简体" panose="02000000000000000000" pitchFamily="2" charset="-122"/>
              <a:ea typeface="方正粗黑宋简体" panose="02000000000000000000"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402340"/>
            <a:ext cx="5701478" cy="507831"/>
          </a:xfrm>
        </p:spPr>
        <p:txBody>
          <a:bodyPr/>
          <a:lstStyle/>
          <a:p>
            <a:r>
              <a:rPr lang="en-US" altLang="zh-CN" dirty="0"/>
              <a:t> </a:t>
            </a:r>
            <a:r>
              <a:rPr lang="zh-CN" altLang="en-US" dirty="0"/>
              <a:t>关于中断</a:t>
            </a:r>
            <a:endParaRPr lang="zh-CN" altLang="en-US" dirty="0"/>
          </a:p>
        </p:txBody>
      </p:sp>
      <p:sp>
        <p:nvSpPr>
          <p:cNvPr id="4" name="矩形 3"/>
          <p:cNvSpPr/>
          <p:nvPr/>
        </p:nvSpPr>
        <p:spPr>
          <a:xfrm>
            <a:off x="690172" y="1434371"/>
            <a:ext cx="8333906" cy="2169825"/>
          </a:xfrm>
          <a:prstGeom prst="rect">
            <a:avLst/>
          </a:prstGeom>
          <a:ln>
            <a:solidFill>
              <a:schemeClr val="accent1"/>
            </a:solidFill>
          </a:ln>
        </p:spPr>
        <p:txBody>
          <a:bodyPr wrap="square">
            <a:spAutoFit/>
          </a:bodyPr>
          <a:lstStyle/>
          <a:p>
            <a:pPr>
              <a:lnSpc>
                <a:spcPct val="150000"/>
              </a:lnSpc>
            </a:pPr>
            <a:r>
              <a:rPr lang="zh-CN" altLang="en-US" dirty="0">
                <a:latin typeface="方正粗黑宋简体" panose="02000000000000000000" pitchFamily="2" charset="-122"/>
                <a:ea typeface="方正粗黑宋简体" panose="02000000000000000000" pitchFamily="2" charset="-122"/>
              </a:rPr>
              <a:t>中断包括</a:t>
            </a:r>
            <a:r>
              <a:rPr lang="zh-CN" altLang="en-US" b="1" dirty="0">
                <a:solidFill>
                  <a:srgbClr val="C00000"/>
                </a:solidFill>
                <a:latin typeface="方正粗黑宋简体" panose="02000000000000000000" pitchFamily="2" charset="-122"/>
                <a:ea typeface="方正粗黑宋简体" panose="02000000000000000000" pitchFamily="2" charset="-122"/>
              </a:rPr>
              <a:t>软件中断（不可屏蔽）和硬件中断</a:t>
            </a:r>
            <a:r>
              <a:rPr lang="zh-CN" altLang="en-US" dirty="0">
                <a:latin typeface="方正粗黑宋简体" panose="02000000000000000000" pitchFamily="2" charset="-122"/>
                <a:ea typeface="方正粗黑宋简体" panose="02000000000000000000" pitchFamily="2" charset="-122"/>
              </a:rPr>
              <a:t>。</a:t>
            </a:r>
            <a:br>
              <a:rPr lang="zh-CN" altLang="en-US" dirty="0">
                <a:latin typeface="方正粗黑宋简体" panose="02000000000000000000" pitchFamily="2" charset="-122"/>
                <a:ea typeface="方正粗黑宋简体" panose="02000000000000000000" pitchFamily="2" charset="-122"/>
              </a:rPr>
            </a:br>
            <a:r>
              <a:rPr lang="zh-CN" altLang="en-US" dirty="0">
                <a:latin typeface="方正粗黑宋简体" panose="02000000000000000000" pitchFamily="2" charset="-122"/>
                <a:ea typeface="方正粗黑宋简体" panose="02000000000000000000" pitchFamily="2" charset="-122"/>
              </a:rPr>
              <a:t>软中断为内核触发机制引起，模拟硬件中断。</a:t>
            </a:r>
            <a:br>
              <a:rPr lang="zh-CN" altLang="en-US" dirty="0">
                <a:latin typeface="方正粗黑宋简体" panose="02000000000000000000" pitchFamily="2" charset="-122"/>
                <a:ea typeface="方正粗黑宋简体" panose="02000000000000000000" pitchFamily="2" charset="-122"/>
              </a:rPr>
            </a:br>
            <a:r>
              <a:rPr lang="zh-CN" altLang="en-US" dirty="0">
                <a:latin typeface="方正粗黑宋简体" panose="02000000000000000000" pitchFamily="2" charset="-122"/>
                <a:ea typeface="方正粗黑宋简体" panose="02000000000000000000" pitchFamily="2" charset="-122"/>
              </a:rPr>
              <a:t>硬件中断又分为</a:t>
            </a:r>
            <a:r>
              <a:rPr lang="zh-CN" altLang="en-US" b="1" dirty="0">
                <a:solidFill>
                  <a:srgbClr val="C00000"/>
                </a:solidFill>
                <a:latin typeface="方正粗黑宋简体" panose="02000000000000000000" pitchFamily="2" charset="-122"/>
                <a:ea typeface="方正粗黑宋简体" panose="02000000000000000000" pitchFamily="2" charset="-122"/>
              </a:rPr>
              <a:t>外部中断</a:t>
            </a:r>
            <a:r>
              <a:rPr lang="zh-CN" altLang="en-US" dirty="0">
                <a:latin typeface="方正粗黑宋简体" panose="02000000000000000000" pitchFamily="2" charset="-122"/>
                <a:ea typeface="方正粗黑宋简体" panose="02000000000000000000" pitchFamily="2" charset="-122"/>
              </a:rPr>
              <a:t>（可屏蔽）和</a:t>
            </a:r>
            <a:r>
              <a:rPr lang="zh-CN" altLang="en-US" b="1" dirty="0">
                <a:solidFill>
                  <a:srgbClr val="C00000"/>
                </a:solidFill>
                <a:latin typeface="方正粗黑宋简体" panose="02000000000000000000" pitchFamily="2" charset="-122"/>
                <a:ea typeface="方正粗黑宋简体" panose="02000000000000000000" pitchFamily="2" charset="-122"/>
              </a:rPr>
              <a:t>内部中断</a:t>
            </a:r>
            <a:r>
              <a:rPr lang="zh-CN" altLang="en-US" dirty="0">
                <a:latin typeface="方正粗黑宋简体" panose="02000000000000000000" pitchFamily="2" charset="-122"/>
                <a:ea typeface="方正粗黑宋简体" panose="02000000000000000000" pitchFamily="2" charset="-122"/>
              </a:rPr>
              <a:t>（不可屏蔽）</a:t>
            </a:r>
            <a:br>
              <a:rPr lang="zh-CN" altLang="en-US" dirty="0">
                <a:latin typeface="方正粗黑宋简体" panose="02000000000000000000" pitchFamily="2" charset="-122"/>
                <a:ea typeface="方正粗黑宋简体" panose="02000000000000000000" pitchFamily="2" charset="-122"/>
              </a:rPr>
            </a:br>
            <a:r>
              <a:rPr lang="zh-CN" altLang="en-US" dirty="0">
                <a:latin typeface="方正粗黑宋简体" panose="02000000000000000000" pitchFamily="2" charset="-122"/>
                <a:ea typeface="方正粗黑宋简体" panose="02000000000000000000" pitchFamily="2" charset="-122"/>
              </a:rPr>
              <a:t>外部中断为一般外设请求；内部中断包括硬件出错（掉电，校验，传输）和运算出错（非法数据，地址，越界，溢出）</a:t>
            </a:r>
            <a:endParaRPr lang="zh-CN" altLang="en-US" dirty="0">
              <a:latin typeface="方正粗黑宋简体" panose="02000000000000000000" pitchFamily="2" charset="-122"/>
              <a:ea typeface="方正粗黑宋简体" panose="02000000000000000000" pitchFamily="2" charset="-122"/>
            </a:endParaRPr>
          </a:p>
        </p:txBody>
      </p:sp>
      <p:sp>
        <p:nvSpPr>
          <p:cNvPr id="6" name="矩形 5"/>
          <p:cNvSpPr/>
          <p:nvPr/>
        </p:nvSpPr>
        <p:spPr>
          <a:xfrm>
            <a:off x="495300" y="1078032"/>
            <a:ext cx="1210588" cy="400110"/>
          </a:xfrm>
          <a:prstGeom prst="rect">
            <a:avLst/>
          </a:prstGeom>
        </p:spPr>
        <p:txBody>
          <a:bodyPr wrap="none">
            <a:spAutoFit/>
          </a:bodyPr>
          <a:lstStyle/>
          <a:p>
            <a:r>
              <a:rPr lang="zh-CN" altLang="en-US" sz="2000" dirty="0">
                <a:solidFill>
                  <a:srgbClr val="C00000"/>
                </a:solidFill>
                <a:latin typeface="方正粗黑宋简体" panose="02000000000000000000" pitchFamily="2" charset="-122"/>
                <a:ea typeface="方正粗黑宋简体" panose="02000000000000000000" pitchFamily="2" charset="-122"/>
              </a:rPr>
              <a:t>中断类型</a:t>
            </a:r>
            <a:endParaRPr lang="zh-CN" altLang="en-US" sz="2000" dirty="0">
              <a:solidFill>
                <a:srgbClr val="C00000"/>
              </a:solidFill>
              <a:latin typeface="方正粗黑宋简体" panose="02000000000000000000" pitchFamily="2" charset="-122"/>
              <a:ea typeface="方正粗黑宋简体" panose="02000000000000000000" pitchFamily="2" charset="-122"/>
            </a:endParaRPr>
          </a:p>
        </p:txBody>
      </p:sp>
      <p:graphicFrame>
        <p:nvGraphicFramePr>
          <p:cNvPr id="3" name="表格 2"/>
          <p:cNvGraphicFramePr>
            <a:graphicFrameLocks noGrp="1"/>
          </p:cNvGraphicFramePr>
          <p:nvPr/>
        </p:nvGraphicFramePr>
        <p:xfrm>
          <a:off x="1403093" y="4337739"/>
          <a:ext cx="5102637" cy="1904252"/>
        </p:xfrm>
        <a:graphic>
          <a:graphicData uri="http://schemas.openxmlformats.org/drawingml/2006/table">
            <a:tbl>
              <a:tblPr/>
              <a:tblGrid>
                <a:gridCol w="3571846"/>
                <a:gridCol w="1530791"/>
              </a:tblGrid>
              <a:tr h="476063">
                <a:tc>
                  <a:txBody>
                    <a:bodyPr/>
                    <a:lstStyle/>
                    <a:p>
                      <a:pPr algn="ctr"/>
                      <a:r>
                        <a:rPr lang="zh-CN" altLang="en-US" b="1" dirty="0">
                          <a:effectLst/>
                          <a:latin typeface="方正粗黑宋简体" panose="02000000000000000000" pitchFamily="2" charset="-122"/>
                          <a:ea typeface="方正粗黑宋简体" panose="02000000000000000000" pitchFamily="2" charset="-122"/>
                        </a:rPr>
                        <a:t>中断类型</a:t>
                      </a:r>
                      <a:endParaRPr lang="zh-CN" altLang="en-US" dirty="0">
                        <a:effectLst/>
                        <a:latin typeface="方正粗黑宋简体" panose="02000000000000000000" pitchFamily="2" charset="-122"/>
                        <a:ea typeface="方正粗黑宋简体" panose="02000000000000000000" pitchFamily="2" charset="-122"/>
                      </a:endParaRPr>
                    </a:p>
                  </a:txBody>
                  <a:tcPr marL="47625" marR="47625" marT="47625" marB="47625" anchor="ctr">
                    <a:lnL>
                      <a:noFill/>
                    </a:lnL>
                    <a:lnR>
                      <a:noFill/>
                    </a:lnR>
                    <a:lnT>
                      <a:noFill/>
                    </a:lnT>
                    <a:lnB>
                      <a:noFill/>
                    </a:lnB>
                    <a:solidFill>
                      <a:schemeClr val="accent1">
                        <a:lumMod val="40000"/>
                        <a:lumOff val="60000"/>
                      </a:schemeClr>
                    </a:solidFill>
                  </a:tcPr>
                </a:tc>
                <a:tc>
                  <a:txBody>
                    <a:bodyPr/>
                    <a:lstStyle/>
                    <a:p>
                      <a:pPr algn="ctr"/>
                      <a:r>
                        <a:rPr lang="zh-CN" altLang="en-US" b="1">
                          <a:effectLst/>
                          <a:latin typeface="方正粗黑宋简体" panose="02000000000000000000" pitchFamily="2" charset="-122"/>
                          <a:ea typeface="方正粗黑宋简体" panose="02000000000000000000" pitchFamily="2" charset="-122"/>
                        </a:rPr>
                        <a:t>优先级</a:t>
                      </a:r>
                      <a:endParaRPr lang="zh-CN" altLang="en-US">
                        <a:effectLst/>
                        <a:latin typeface="方正粗黑宋简体" panose="02000000000000000000" pitchFamily="2" charset="-122"/>
                        <a:ea typeface="方正粗黑宋简体" panose="02000000000000000000" pitchFamily="2" charset="-122"/>
                      </a:endParaRPr>
                    </a:p>
                  </a:txBody>
                  <a:tcPr marL="47625" marR="47625" marT="47625" marB="47625" anchor="ctr">
                    <a:lnL>
                      <a:noFill/>
                    </a:lnL>
                    <a:lnR>
                      <a:noFill/>
                    </a:lnR>
                    <a:lnT>
                      <a:noFill/>
                    </a:lnT>
                    <a:lnB>
                      <a:noFill/>
                    </a:lnB>
                    <a:solidFill>
                      <a:schemeClr val="accent1">
                        <a:lumMod val="40000"/>
                        <a:lumOff val="60000"/>
                      </a:schemeClr>
                    </a:solidFill>
                  </a:tcPr>
                </a:tc>
              </a:tr>
              <a:tr h="476063">
                <a:tc>
                  <a:txBody>
                    <a:bodyPr/>
                    <a:lstStyle/>
                    <a:p>
                      <a:pPr algn="ctr"/>
                      <a:r>
                        <a:rPr lang="zh-CN" altLang="en-US">
                          <a:effectLst/>
                          <a:latin typeface="方正粗黑宋简体" panose="02000000000000000000" pitchFamily="2" charset="-122"/>
                          <a:ea typeface="方正粗黑宋简体" panose="02000000000000000000" pitchFamily="2" charset="-122"/>
                        </a:rPr>
                        <a:t>软件中断</a:t>
                      </a:r>
                      <a:endParaRPr lang="zh-CN" altLang="en-US">
                        <a:effectLst/>
                        <a:latin typeface="方正粗黑宋简体" panose="02000000000000000000" pitchFamily="2" charset="-122"/>
                        <a:ea typeface="方正粗黑宋简体" panose="02000000000000000000" pitchFamily="2" charset="-122"/>
                      </a:endParaRPr>
                    </a:p>
                  </a:txBody>
                  <a:tcPr marL="47625" marR="47625" marT="47625" marB="47625" anchor="ctr">
                    <a:lnL>
                      <a:noFill/>
                    </a:lnL>
                    <a:lnR>
                      <a:noFill/>
                    </a:lnR>
                    <a:lnT>
                      <a:noFill/>
                    </a:lnT>
                    <a:lnB>
                      <a:noFill/>
                    </a:lnB>
                    <a:solidFill>
                      <a:schemeClr val="accent1">
                        <a:lumMod val="40000"/>
                        <a:lumOff val="60000"/>
                      </a:schemeClr>
                    </a:solidFill>
                  </a:tcPr>
                </a:tc>
                <a:tc>
                  <a:txBody>
                    <a:bodyPr/>
                    <a:lstStyle/>
                    <a:p>
                      <a:pPr algn="ctr"/>
                      <a:r>
                        <a:rPr lang="zh-CN" altLang="en-US">
                          <a:effectLst/>
                          <a:latin typeface="方正粗黑宋简体" panose="02000000000000000000" pitchFamily="2" charset="-122"/>
                          <a:ea typeface="方正粗黑宋简体" panose="02000000000000000000" pitchFamily="2" charset="-122"/>
                        </a:rPr>
                        <a:t>高</a:t>
                      </a:r>
                      <a:endParaRPr lang="zh-CN" altLang="en-US">
                        <a:effectLst/>
                        <a:latin typeface="方正粗黑宋简体" panose="02000000000000000000" pitchFamily="2" charset="-122"/>
                        <a:ea typeface="方正粗黑宋简体" panose="02000000000000000000" pitchFamily="2" charset="-122"/>
                      </a:endParaRPr>
                    </a:p>
                  </a:txBody>
                  <a:tcPr marL="47625" marR="47625" marT="47625" marB="47625" anchor="ctr">
                    <a:lnL>
                      <a:noFill/>
                    </a:lnL>
                    <a:lnR>
                      <a:noFill/>
                    </a:lnR>
                    <a:lnT>
                      <a:noFill/>
                    </a:lnT>
                    <a:lnB>
                      <a:noFill/>
                    </a:lnB>
                    <a:solidFill>
                      <a:schemeClr val="accent1">
                        <a:lumMod val="40000"/>
                        <a:lumOff val="60000"/>
                      </a:schemeClr>
                    </a:solidFill>
                  </a:tcPr>
                </a:tc>
              </a:tr>
              <a:tr h="476063">
                <a:tc>
                  <a:txBody>
                    <a:bodyPr/>
                    <a:lstStyle/>
                    <a:p>
                      <a:pPr algn="ctr"/>
                      <a:r>
                        <a:rPr lang="zh-CN" altLang="en-US" dirty="0">
                          <a:effectLst/>
                          <a:latin typeface="方正粗黑宋简体" panose="02000000000000000000" pitchFamily="2" charset="-122"/>
                          <a:ea typeface="方正粗黑宋简体" panose="02000000000000000000" pitchFamily="2" charset="-122"/>
                        </a:rPr>
                        <a:t>非屏蔽中断</a:t>
                      </a:r>
                      <a:r>
                        <a:rPr lang="en-US" dirty="0">
                          <a:effectLst/>
                          <a:latin typeface="方正粗黑宋简体" panose="02000000000000000000" pitchFamily="2" charset="-122"/>
                          <a:ea typeface="方正粗黑宋简体" panose="02000000000000000000" pitchFamily="2" charset="-122"/>
                        </a:rPr>
                        <a:t>NMI</a:t>
                      </a:r>
                      <a:endParaRPr lang="en-US" dirty="0">
                        <a:effectLst/>
                        <a:latin typeface="方正粗黑宋简体" panose="02000000000000000000" pitchFamily="2" charset="-122"/>
                        <a:ea typeface="方正粗黑宋简体" panose="02000000000000000000" pitchFamily="2" charset="-122"/>
                      </a:endParaRPr>
                    </a:p>
                  </a:txBody>
                  <a:tcPr marL="47625" marR="47625" marT="47625" marB="47625" anchor="ctr">
                    <a:lnL>
                      <a:noFill/>
                    </a:lnL>
                    <a:lnR>
                      <a:noFill/>
                    </a:lnR>
                    <a:lnT>
                      <a:noFill/>
                    </a:lnT>
                    <a:lnB>
                      <a:noFill/>
                    </a:lnB>
                    <a:solidFill>
                      <a:schemeClr val="accent1">
                        <a:lumMod val="40000"/>
                        <a:lumOff val="60000"/>
                      </a:schemeClr>
                    </a:solidFill>
                  </a:tcPr>
                </a:tc>
                <a:tc>
                  <a:txBody>
                    <a:bodyPr/>
                    <a:lstStyle/>
                    <a:p>
                      <a:pPr algn="ctr"/>
                      <a:r>
                        <a:rPr lang="zh-CN" altLang="en-US">
                          <a:effectLst/>
                          <a:latin typeface="方正粗黑宋简体" panose="02000000000000000000" pitchFamily="2" charset="-122"/>
                          <a:ea typeface="方正粗黑宋简体" panose="02000000000000000000" pitchFamily="2" charset="-122"/>
                        </a:rPr>
                        <a:t>中</a:t>
                      </a:r>
                      <a:endParaRPr lang="zh-CN" altLang="en-US">
                        <a:effectLst/>
                        <a:latin typeface="方正粗黑宋简体" panose="02000000000000000000" pitchFamily="2" charset="-122"/>
                        <a:ea typeface="方正粗黑宋简体" panose="02000000000000000000" pitchFamily="2" charset="-122"/>
                      </a:endParaRPr>
                    </a:p>
                  </a:txBody>
                  <a:tcPr marL="47625" marR="47625" marT="47625" marB="47625" anchor="ctr">
                    <a:lnL>
                      <a:noFill/>
                    </a:lnL>
                    <a:lnR>
                      <a:noFill/>
                    </a:lnR>
                    <a:lnT>
                      <a:noFill/>
                    </a:lnT>
                    <a:lnB>
                      <a:noFill/>
                    </a:lnB>
                    <a:solidFill>
                      <a:schemeClr val="accent1">
                        <a:lumMod val="40000"/>
                        <a:lumOff val="60000"/>
                      </a:schemeClr>
                    </a:solidFill>
                  </a:tcPr>
                </a:tc>
              </a:tr>
              <a:tr h="476063">
                <a:tc>
                  <a:txBody>
                    <a:bodyPr/>
                    <a:lstStyle/>
                    <a:p>
                      <a:pPr algn="ctr"/>
                      <a:r>
                        <a:rPr lang="zh-CN" altLang="en-US" dirty="0">
                          <a:effectLst/>
                          <a:latin typeface="方正粗黑宋简体" panose="02000000000000000000" pitchFamily="2" charset="-122"/>
                          <a:ea typeface="方正粗黑宋简体" panose="02000000000000000000" pitchFamily="2" charset="-122"/>
                        </a:rPr>
                        <a:t>可屏蔽中断</a:t>
                      </a:r>
                      <a:r>
                        <a:rPr lang="en-US" dirty="0">
                          <a:effectLst/>
                          <a:latin typeface="方正粗黑宋简体" panose="02000000000000000000" pitchFamily="2" charset="-122"/>
                          <a:ea typeface="方正粗黑宋简体" panose="02000000000000000000" pitchFamily="2" charset="-122"/>
                        </a:rPr>
                        <a:t>INTR</a:t>
                      </a:r>
                      <a:endParaRPr lang="en-US" dirty="0">
                        <a:effectLst/>
                        <a:latin typeface="方正粗黑宋简体" panose="02000000000000000000" pitchFamily="2" charset="-122"/>
                        <a:ea typeface="方正粗黑宋简体" panose="02000000000000000000" pitchFamily="2" charset="-122"/>
                      </a:endParaRPr>
                    </a:p>
                  </a:txBody>
                  <a:tcPr marL="47625" marR="47625" marT="47625" marB="47625" anchor="ctr">
                    <a:lnL>
                      <a:noFill/>
                    </a:lnL>
                    <a:lnR>
                      <a:noFill/>
                    </a:lnR>
                    <a:lnT>
                      <a:noFill/>
                    </a:lnT>
                    <a:lnB>
                      <a:noFill/>
                    </a:lnB>
                    <a:solidFill>
                      <a:schemeClr val="accent1">
                        <a:lumMod val="40000"/>
                        <a:lumOff val="60000"/>
                      </a:schemeClr>
                    </a:solidFill>
                  </a:tcPr>
                </a:tc>
                <a:tc>
                  <a:txBody>
                    <a:bodyPr/>
                    <a:lstStyle/>
                    <a:p>
                      <a:pPr algn="ctr"/>
                      <a:r>
                        <a:rPr lang="zh-CN" altLang="en-US" dirty="0">
                          <a:effectLst/>
                          <a:latin typeface="方正粗黑宋简体" panose="02000000000000000000" pitchFamily="2" charset="-122"/>
                          <a:ea typeface="方正粗黑宋简体" panose="02000000000000000000" pitchFamily="2" charset="-122"/>
                        </a:rPr>
                        <a:t>低</a:t>
                      </a:r>
                      <a:endParaRPr lang="zh-CN" altLang="en-US" dirty="0">
                        <a:effectLst/>
                        <a:latin typeface="方正粗黑宋简体" panose="02000000000000000000" pitchFamily="2" charset="-122"/>
                        <a:ea typeface="方正粗黑宋简体" panose="02000000000000000000" pitchFamily="2" charset="-122"/>
                      </a:endParaRPr>
                    </a:p>
                  </a:txBody>
                  <a:tcPr marL="47625" marR="47625" marT="47625" marB="47625" anchor="ctr">
                    <a:lnL>
                      <a:noFill/>
                    </a:lnL>
                    <a:lnR>
                      <a:noFill/>
                    </a:lnR>
                    <a:lnT>
                      <a:noFill/>
                    </a:lnT>
                    <a:lnB>
                      <a:noFill/>
                    </a:lnB>
                    <a:solidFill>
                      <a:schemeClr val="accent1">
                        <a:lumMod val="40000"/>
                        <a:lumOff val="60000"/>
                      </a:schemeClr>
                    </a:solidFill>
                  </a:tcPr>
                </a:tc>
              </a:tr>
            </a:tbl>
          </a:graphicData>
        </a:graphic>
      </p:graphicFrame>
      <p:sp>
        <p:nvSpPr>
          <p:cNvPr id="7" name="Rectangle 1"/>
          <p:cNvSpPr>
            <a:spLocks noChangeArrowheads="1"/>
          </p:cNvSpPr>
          <p:nvPr/>
        </p:nvSpPr>
        <p:spPr bwMode="auto">
          <a:xfrm>
            <a:off x="419723" y="3928341"/>
            <a:ext cx="41793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sz="2000" i="0" u="none" strike="noStrike" cap="none" normalizeH="0" baseline="0" dirty="0">
                <a:ln>
                  <a:noFill/>
                </a:ln>
                <a:effectLst/>
                <a:latin typeface="方正粗黑宋简体" panose="02000000000000000000" pitchFamily="2" charset="-122"/>
                <a:ea typeface="方正粗黑宋简体" panose="02000000000000000000" pitchFamily="2" charset="-122"/>
              </a:rPr>
              <a:t>　中断的优先级排列如下表所示</a:t>
            </a:r>
            <a:r>
              <a:rPr kumimoji="0" lang="en-US" altLang="zh-CN" sz="2000" i="0" u="none" strike="noStrike" cap="none" normalizeH="0" baseline="0" dirty="0">
                <a:ln>
                  <a:noFill/>
                </a:ln>
                <a:effectLst/>
                <a:latin typeface="方正粗黑宋简体" panose="02000000000000000000" pitchFamily="2" charset="-122"/>
                <a:ea typeface="方正粗黑宋简体" panose="02000000000000000000" pitchFamily="2" charset="-122"/>
              </a:rPr>
              <a:t> </a:t>
            </a:r>
            <a:r>
              <a:rPr kumimoji="0" lang="zh-CN" sz="2000" i="0" u="none" strike="noStrike" cap="none" normalizeH="0" baseline="0" dirty="0">
                <a:ln>
                  <a:noFill/>
                </a:ln>
                <a:effectLst/>
                <a:latin typeface="方正粗黑宋简体" panose="02000000000000000000" pitchFamily="2" charset="-122"/>
                <a:ea typeface="方正粗黑宋简体" panose="02000000000000000000" pitchFamily="2" charset="-122"/>
              </a:rPr>
              <a:t>　 </a:t>
            </a:r>
            <a:endParaRPr kumimoji="0" lang="zh-CN" sz="2000" i="0" u="none" strike="noStrike" cap="none" normalizeH="0" baseline="0" dirty="0">
              <a:ln>
                <a:noFill/>
              </a:ln>
              <a:effectLst/>
              <a:latin typeface="方正粗黑宋简体" panose="02000000000000000000" pitchFamily="2" charset="-122"/>
              <a:ea typeface="方正粗黑宋简体" panose="02000000000000000000"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2"/>
          </p:nvPr>
        </p:nvSpPr>
        <p:spPr>
          <a:prstGeom prst="rect">
            <a:avLst/>
          </a:prstGeom>
        </p:spPr>
        <p:txBody>
          <a:bodyPr wrap="none">
            <a:spAutoFit/>
          </a:bodyPr>
          <a:lstStyle/>
          <a:p>
            <a:r>
              <a:rPr lang="zh-CN" altLang="en-US" sz="2400" b="1" dirty="0"/>
              <a:t>中断响应的条件</a:t>
            </a:r>
            <a:endParaRPr lang="zh-CN" altLang="en-US" sz="2400" dirty="0"/>
          </a:p>
        </p:txBody>
      </p:sp>
      <p:sp>
        <p:nvSpPr>
          <p:cNvPr id="5" name="矩形 4"/>
          <p:cNvSpPr/>
          <p:nvPr/>
        </p:nvSpPr>
        <p:spPr>
          <a:xfrm>
            <a:off x="300428" y="992773"/>
            <a:ext cx="7329565" cy="1015663"/>
          </a:xfrm>
          <a:prstGeom prst="rect">
            <a:avLst/>
          </a:prstGeom>
        </p:spPr>
        <p:txBody>
          <a:bodyPr wrap="square">
            <a:spAutoFit/>
          </a:bodyPr>
          <a:lstStyle/>
          <a:p>
            <a:pPr>
              <a:lnSpc>
                <a:spcPct val="150000"/>
              </a:lnSpc>
            </a:pPr>
            <a:r>
              <a:rPr lang="zh-CN" altLang="en-US" sz="2000" dirty="0">
                <a:latin typeface="方正粗黑宋简体" panose="02000000000000000000" pitchFamily="2" charset="-122"/>
                <a:ea typeface="方正粗黑宋简体" panose="02000000000000000000" pitchFamily="2" charset="-122"/>
              </a:rPr>
              <a:t>除了非屏蔽中断外，其它中断都可以用软件来屏蔽或开放。系统只有具备如下的中断条件，</a:t>
            </a:r>
            <a:r>
              <a:rPr lang="en-US" altLang="zh-CN" sz="2000" dirty="0">
                <a:latin typeface="方正粗黑宋简体" panose="02000000000000000000" pitchFamily="2" charset="-122"/>
                <a:ea typeface="方正粗黑宋简体" panose="02000000000000000000" pitchFamily="2" charset="-122"/>
              </a:rPr>
              <a:t>CPU</a:t>
            </a:r>
            <a:r>
              <a:rPr lang="zh-CN" altLang="en-US" sz="2000" dirty="0">
                <a:latin typeface="方正粗黑宋简体" panose="02000000000000000000" pitchFamily="2" charset="-122"/>
                <a:ea typeface="方正粗黑宋简体" panose="02000000000000000000" pitchFamily="2" charset="-122"/>
              </a:rPr>
              <a:t>才可能对中断请求进行响应。</a:t>
            </a:r>
            <a:endParaRPr lang="zh-CN" altLang="en-US" sz="2000" dirty="0">
              <a:latin typeface="方正粗黑宋简体" panose="02000000000000000000" pitchFamily="2" charset="-122"/>
              <a:ea typeface="方正粗黑宋简体" panose="02000000000000000000" pitchFamily="2" charset="-122"/>
            </a:endParaRPr>
          </a:p>
        </p:txBody>
      </p:sp>
      <p:sp>
        <p:nvSpPr>
          <p:cNvPr id="6" name="矩形 5"/>
          <p:cNvSpPr/>
          <p:nvPr/>
        </p:nvSpPr>
        <p:spPr>
          <a:xfrm>
            <a:off x="373361" y="2014018"/>
            <a:ext cx="7681622" cy="1446550"/>
          </a:xfrm>
          <a:prstGeom prst="rect">
            <a:avLst/>
          </a:prstGeom>
        </p:spPr>
        <p:txBody>
          <a:bodyPr wrap="square">
            <a:spAutoFit/>
          </a:bodyPr>
          <a:lstStyle/>
          <a:p>
            <a:r>
              <a:rPr lang="en-US" altLang="zh-CN" sz="2400" b="1" dirty="0">
                <a:solidFill>
                  <a:srgbClr val="C00000"/>
                </a:solidFill>
                <a:latin typeface="方正粗黑宋简体" panose="02000000000000000000" pitchFamily="2" charset="-122"/>
                <a:ea typeface="方正粗黑宋简体" panose="02000000000000000000" pitchFamily="2" charset="-122"/>
              </a:rPr>
              <a:t>1) </a:t>
            </a:r>
            <a:r>
              <a:rPr lang="zh-CN" altLang="en-US" sz="2400" b="1" dirty="0">
                <a:solidFill>
                  <a:srgbClr val="C00000"/>
                </a:solidFill>
                <a:latin typeface="方正粗黑宋简体" panose="02000000000000000000" pitchFamily="2" charset="-122"/>
                <a:ea typeface="方正粗黑宋简体" panose="02000000000000000000" pitchFamily="2" charset="-122"/>
              </a:rPr>
              <a:t>设置中断请求触发器</a:t>
            </a:r>
            <a:endParaRPr lang="zh-CN" altLang="en-US" sz="2400" dirty="0">
              <a:solidFill>
                <a:srgbClr val="C00000"/>
              </a:solidFill>
              <a:latin typeface="方正粗黑宋简体" panose="02000000000000000000" pitchFamily="2" charset="-122"/>
              <a:ea typeface="方正粗黑宋简体" panose="02000000000000000000" pitchFamily="2" charset="-122"/>
            </a:endParaRPr>
          </a:p>
          <a:p>
            <a:r>
              <a:rPr lang="zh-CN" altLang="en-US" sz="2400" dirty="0">
                <a:latin typeface="方正粗黑宋简体" panose="02000000000000000000" pitchFamily="2" charset="-122"/>
                <a:ea typeface="方正粗黑宋简体" panose="02000000000000000000" pitchFamily="2" charset="-122"/>
              </a:rPr>
              <a:t>　　</a:t>
            </a:r>
            <a:r>
              <a:rPr lang="zh-CN" altLang="en-US" sz="2000" dirty="0">
                <a:latin typeface="方正粗黑宋简体" panose="02000000000000000000" pitchFamily="2" charset="-122"/>
                <a:ea typeface="方正粗黑宋简体" panose="02000000000000000000" pitchFamily="2" charset="-122"/>
              </a:rPr>
              <a:t>每一个中断源，系统要求能发出中断请求信号，而且这个信号能保持着，直至</a:t>
            </a:r>
            <a:r>
              <a:rPr lang="en-US" altLang="zh-CN" sz="2000" dirty="0">
                <a:latin typeface="方正粗黑宋简体" panose="02000000000000000000" pitchFamily="2" charset="-122"/>
                <a:ea typeface="方正粗黑宋简体" panose="02000000000000000000" pitchFamily="2" charset="-122"/>
              </a:rPr>
              <a:t>CPU</a:t>
            </a:r>
            <a:r>
              <a:rPr lang="zh-CN" altLang="en-US" sz="2000" dirty="0">
                <a:latin typeface="方正粗黑宋简体" panose="02000000000000000000" pitchFamily="2" charset="-122"/>
                <a:ea typeface="方正粗黑宋简体" panose="02000000000000000000" pitchFamily="2" charset="-122"/>
              </a:rPr>
              <a:t>响应这个中断后，才可清除中断请求。故要求每一个中断源有一个中断请求触发器来保持中断请求。</a:t>
            </a:r>
            <a:endParaRPr lang="zh-CN" altLang="en-US" sz="2000" dirty="0">
              <a:latin typeface="方正粗黑宋简体" panose="02000000000000000000" pitchFamily="2" charset="-122"/>
              <a:ea typeface="方正粗黑宋简体" panose="02000000000000000000" pitchFamily="2" charset="-122"/>
            </a:endParaRPr>
          </a:p>
        </p:txBody>
      </p:sp>
      <p:pic>
        <p:nvPicPr>
          <p:cNvPr id="7" name="图片 6"/>
          <p:cNvPicPr>
            <a:picLocks noChangeAspect="1"/>
          </p:cNvPicPr>
          <p:nvPr/>
        </p:nvPicPr>
        <p:blipFill>
          <a:blip r:embed="rId1"/>
          <a:stretch>
            <a:fillRect/>
          </a:stretch>
        </p:blipFill>
        <p:spPr>
          <a:xfrm>
            <a:off x="3346040" y="3460568"/>
            <a:ext cx="4447619" cy="276190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2"/>
          </p:nvPr>
        </p:nvSpPr>
        <p:spPr>
          <a:prstGeom prst="rect">
            <a:avLst/>
          </a:prstGeom>
        </p:spPr>
        <p:txBody>
          <a:bodyPr wrap="none">
            <a:spAutoFit/>
          </a:bodyPr>
          <a:lstStyle/>
          <a:p>
            <a:r>
              <a:rPr lang="zh-CN" altLang="en-US" sz="2400" b="1" dirty="0"/>
              <a:t>中断响应的条件</a:t>
            </a:r>
            <a:endParaRPr lang="zh-CN" altLang="en-US" sz="2400" dirty="0"/>
          </a:p>
        </p:txBody>
      </p:sp>
      <p:sp>
        <p:nvSpPr>
          <p:cNvPr id="5" name="矩形 4"/>
          <p:cNvSpPr/>
          <p:nvPr/>
        </p:nvSpPr>
        <p:spPr>
          <a:xfrm>
            <a:off x="390370" y="1105604"/>
            <a:ext cx="3567033" cy="4801314"/>
          </a:xfrm>
          <a:prstGeom prst="rect">
            <a:avLst/>
          </a:prstGeom>
        </p:spPr>
        <p:txBody>
          <a:bodyPr wrap="square">
            <a:spAutoFit/>
          </a:bodyPr>
          <a:lstStyle/>
          <a:p>
            <a:pPr>
              <a:lnSpc>
                <a:spcPct val="150000"/>
              </a:lnSpc>
            </a:pPr>
            <a:r>
              <a:rPr lang="en-US" altLang="zh-CN" sz="2400" b="1" dirty="0">
                <a:solidFill>
                  <a:srgbClr val="C00000"/>
                </a:solidFill>
                <a:latin typeface="方正粗黑宋简体" panose="02000000000000000000" pitchFamily="2" charset="-122"/>
                <a:ea typeface="方正粗黑宋简体" panose="02000000000000000000" pitchFamily="2" charset="-122"/>
              </a:rPr>
              <a:t>2) </a:t>
            </a:r>
            <a:r>
              <a:rPr lang="zh-CN" altLang="en-US" sz="2400" b="1" dirty="0">
                <a:solidFill>
                  <a:srgbClr val="C00000"/>
                </a:solidFill>
                <a:latin typeface="方正粗黑宋简体" panose="02000000000000000000" pitchFamily="2" charset="-122"/>
                <a:ea typeface="方正粗黑宋简体" panose="02000000000000000000" pitchFamily="2" charset="-122"/>
              </a:rPr>
              <a:t>设置中断屏蔽触发器</a:t>
            </a:r>
            <a:endParaRPr lang="zh-CN" altLang="en-US" sz="2400" dirty="0">
              <a:solidFill>
                <a:srgbClr val="C00000"/>
              </a:solidFill>
              <a:latin typeface="方正粗黑宋简体" panose="02000000000000000000" pitchFamily="2" charset="-122"/>
              <a:ea typeface="方正粗黑宋简体" panose="02000000000000000000" pitchFamily="2" charset="-122"/>
            </a:endParaRPr>
          </a:p>
          <a:p>
            <a:pPr>
              <a:lnSpc>
                <a:spcPct val="150000"/>
              </a:lnSpc>
            </a:pPr>
            <a:r>
              <a:rPr lang="zh-CN" altLang="en-US" sz="2000" dirty="0">
                <a:latin typeface="方正粗黑宋简体" panose="02000000000000000000" pitchFamily="2" charset="-122"/>
                <a:ea typeface="方正粗黑宋简体" panose="02000000000000000000" pitchFamily="2" charset="-122"/>
              </a:rPr>
              <a:t>　　在实际系统中，往往有多个中断源。为了增加控制的灵活性，在每一个外设的接口电路中增加了一个中断屏蔽触发器，只有当此触发器为</a:t>
            </a:r>
            <a:r>
              <a:rPr lang="en-US" altLang="zh-CN" sz="2000" dirty="0">
                <a:latin typeface="方正粗黑宋简体" panose="02000000000000000000" pitchFamily="2" charset="-122"/>
                <a:ea typeface="方正粗黑宋简体" panose="02000000000000000000" pitchFamily="2" charset="-122"/>
              </a:rPr>
              <a:t>"1"</a:t>
            </a:r>
            <a:r>
              <a:rPr lang="zh-CN" altLang="en-US" sz="2000" dirty="0">
                <a:latin typeface="方正粗黑宋简体" panose="02000000000000000000" pitchFamily="2" charset="-122"/>
                <a:ea typeface="方正粗黑宋简体" panose="02000000000000000000" pitchFamily="2" charset="-122"/>
              </a:rPr>
              <a:t>时，外设的中断请求才能被送出至</a:t>
            </a:r>
            <a:r>
              <a:rPr lang="en-US" altLang="zh-CN" sz="2000" dirty="0">
                <a:latin typeface="方正粗黑宋简体" panose="02000000000000000000" pitchFamily="2" charset="-122"/>
                <a:ea typeface="方正粗黑宋简体" panose="02000000000000000000" pitchFamily="2" charset="-122"/>
              </a:rPr>
              <a:t>CPU</a:t>
            </a:r>
            <a:r>
              <a:rPr lang="zh-CN" altLang="en-US" sz="2000" dirty="0">
                <a:latin typeface="方正粗黑宋简体" panose="02000000000000000000" pitchFamily="2" charset="-122"/>
                <a:ea typeface="方正粗黑宋简体" panose="02000000000000000000" pitchFamily="2" charset="-122"/>
              </a:rPr>
              <a:t>。可把</a:t>
            </a:r>
            <a:r>
              <a:rPr lang="en-US" altLang="zh-CN" sz="2000" dirty="0">
                <a:latin typeface="方正粗黑宋简体" panose="02000000000000000000" pitchFamily="2" charset="-122"/>
                <a:ea typeface="方正粗黑宋简体" panose="02000000000000000000" pitchFamily="2" charset="-122"/>
              </a:rPr>
              <a:t>8</a:t>
            </a:r>
            <a:r>
              <a:rPr lang="zh-CN" altLang="en-US" sz="2000" dirty="0">
                <a:latin typeface="方正粗黑宋简体" panose="02000000000000000000" pitchFamily="2" charset="-122"/>
                <a:ea typeface="方正粗黑宋简体" panose="02000000000000000000" pitchFamily="2" charset="-122"/>
              </a:rPr>
              <a:t>个外设的中断屏蔽触发器组成一个端口，用输出指令来控制它们的状态。</a:t>
            </a:r>
            <a:endParaRPr lang="zh-CN" altLang="en-US" sz="2000" b="0" i="0" dirty="0">
              <a:effectLst/>
              <a:latin typeface="方正粗黑宋简体" panose="02000000000000000000" pitchFamily="2" charset="-122"/>
              <a:ea typeface="方正粗黑宋简体" panose="02000000000000000000" pitchFamily="2" charset="-122"/>
            </a:endParaRPr>
          </a:p>
        </p:txBody>
      </p:sp>
      <p:pic>
        <p:nvPicPr>
          <p:cNvPr id="6" name="图片 5"/>
          <p:cNvPicPr>
            <a:picLocks noChangeAspect="1"/>
          </p:cNvPicPr>
          <p:nvPr/>
        </p:nvPicPr>
        <p:blipFill>
          <a:blip r:embed="rId1"/>
          <a:stretch>
            <a:fillRect/>
          </a:stretch>
        </p:blipFill>
        <p:spPr>
          <a:xfrm>
            <a:off x="3773180" y="1019560"/>
            <a:ext cx="5370820" cy="497340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2"/>
          </p:nvPr>
        </p:nvSpPr>
        <p:spPr>
          <a:prstGeom prst="rect">
            <a:avLst/>
          </a:prstGeom>
        </p:spPr>
        <p:txBody>
          <a:bodyPr wrap="none">
            <a:spAutoFit/>
          </a:bodyPr>
          <a:lstStyle/>
          <a:p>
            <a:r>
              <a:rPr lang="zh-CN" altLang="en-US" sz="2400" b="1" dirty="0"/>
              <a:t>中断响应的条件</a:t>
            </a:r>
            <a:endParaRPr lang="zh-CN" altLang="en-US" sz="2400" dirty="0"/>
          </a:p>
        </p:txBody>
      </p:sp>
      <p:sp>
        <p:nvSpPr>
          <p:cNvPr id="5" name="矩形 4"/>
          <p:cNvSpPr/>
          <p:nvPr/>
        </p:nvSpPr>
        <p:spPr>
          <a:xfrm>
            <a:off x="495301" y="1390417"/>
            <a:ext cx="7764279" cy="4985980"/>
          </a:xfrm>
          <a:prstGeom prst="rect">
            <a:avLst/>
          </a:prstGeom>
        </p:spPr>
        <p:txBody>
          <a:bodyPr wrap="square">
            <a:spAutoFit/>
          </a:bodyPr>
          <a:lstStyle/>
          <a:p>
            <a:pPr>
              <a:lnSpc>
                <a:spcPct val="150000"/>
              </a:lnSpc>
            </a:pPr>
            <a:r>
              <a:rPr lang="en-US" altLang="zh-CN" sz="2400" b="1" dirty="0">
                <a:solidFill>
                  <a:srgbClr val="C00000"/>
                </a:solidFill>
                <a:latin typeface="方正粗黑宋简体" panose="02000000000000000000" pitchFamily="2" charset="-122"/>
                <a:ea typeface="方正粗黑宋简体" panose="02000000000000000000" pitchFamily="2" charset="-122"/>
              </a:rPr>
              <a:t>3) </a:t>
            </a:r>
            <a:r>
              <a:rPr lang="zh-CN" altLang="en-US" sz="2400" b="1" dirty="0">
                <a:solidFill>
                  <a:srgbClr val="C00000"/>
                </a:solidFill>
                <a:latin typeface="方正粗黑宋简体" panose="02000000000000000000" pitchFamily="2" charset="-122"/>
                <a:ea typeface="方正粗黑宋简体" panose="02000000000000000000" pitchFamily="2" charset="-122"/>
              </a:rPr>
              <a:t>设置中断允许触发器</a:t>
            </a:r>
            <a:endParaRPr lang="zh-CN" altLang="en-US" sz="2400" dirty="0">
              <a:solidFill>
                <a:srgbClr val="C00000"/>
              </a:solidFill>
              <a:latin typeface="方正粗黑宋简体" panose="02000000000000000000" pitchFamily="2" charset="-122"/>
              <a:ea typeface="方正粗黑宋简体" panose="02000000000000000000" pitchFamily="2" charset="-122"/>
            </a:endParaRPr>
          </a:p>
          <a:p>
            <a:pPr>
              <a:lnSpc>
                <a:spcPct val="150000"/>
              </a:lnSpc>
            </a:pPr>
            <a:r>
              <a:rPr lang="zh-CN" altLang="en-US" sz="2400" dirty="0">
                <a:latin typeface="方正粗黑宋简体" panose="02000000000000000000" pitchFamily="2" charset="-122"/>
                <a:ea typeface="方正粗黑宋简体" panose="02000000000000000000" pitchFamily="2" charset="-122"/>
              </a:rPr>
              <a:t>　　在</a:t>
            </a:r>
            <a:r>
              <a:rPr lang="en-US" altLang="zh-CN" sz="2400" dirty="0">
                <a:latin typeface="方正粗黑宋简体" panose="02000000000000000000" pitchFamily="2" charset="-122"/>
                <a:ea typeface="方正粗黑宋简体" panose="02000000000000000000" pitchFamily="2" charset="-122"/>
              </a:rPr>
              <a:t>CPU</a:t>
            </a:r>
            <a:r>
              <a:rPr lang="zh-CN" altLang="en-US" sz="2400" dirty="0">
                <a:latin typeface="方正粗黑宋简体" panose="02000000000000000000" pitchFamily="2" charset="-122"/>
                <a:ea typeface="方正粗黑宋简体" panose="02000000000000000000" pitchFamily="2" charset="-122"/>
              </a:rPr>
              <a:t>内部有一个中断允许触发器。只有当其为“</a:t>
            </a:r>
            <a:r>
              <a:rPr lang="en-US" altLang="zh-CN" sz="2400" dirty="0">
                <a:latin typeface="方正粗黑宋简体" panose="02000000000000000000" pitchFamily="2" charset="-122"/>
                <a:ea typeface="方正粗黑宋简体" panose="02000000000000000000" pitchFamily="2" charset="-122"/>
              </a:rPr>
              <a:t>1</a:t>
            </a:r>
            <a:r>
              <a:rPr lang="zh-CN" altLang="en-US" sz="2400" dirty="0">
                <a:latin typeface="方正粗黑宋简体" panose="02000000000000000000" pitchFamily="2" charset="-122"/>
                <a:ea typeface="方正粗黑宋简体" panose="02000000000000000000" pitchFamily="2" charset="-122"/>
              </a:rPr>
              <a:t>”时，</a:t>
            </a:r>
            <a:r>
              <a:rPr lang="en-US" altLang="zh-CN" sz="2400" dirty="0">
                <a:latin typeface="方正粗黑宋简体" panose="02000000000000000000" pitchFamily="2" charset="-122"/>
                <a:ea typeface="方正粗黑宋简体" panose="02000000000000000000" pitchFamily="2" charset="-122"/>
              </a:rPr>
              <a:t>CPU</a:t>
            </a:r>
            <a:r>
              <a:rPr lang="zh-CN" altLang="en-US" sz="2400" dirty="0">
                <a:latin typeface="方正粗黑宋简体" panose="02000000000000000000" pitchFamily="2" charset="-122"/>
                <a:ea typeface="方正粗黑宋简体" panose="02000000000000000000" pitchFamily="2" charset="-122"/>
              </a:rPr>
              <a:t>才能响应中断；若为</a:t>
            </a:r>
            <a:r>
              <a:rPr lang="en-US" altLang="zh-CN" sz="2400" dirty="0">
                <a:latin typeface="方正粗黑宋简体" panose="02000000000000000000" pitchFamily="2" charset="-122"/>
                <a:ea typeface="方正粗黑宋简体" panose="02000000000000000000" pitchFamily="2" charset="-122"/>
              </a:rPr>
              <a:t>0</a:t>
            </a:r>
            <a:r>
              <a:rPr lang="zh-CN" altLang="en-US" sz="2400" dirty="0">
                <a:latin typeface="方正粗黑宋简体" panose="02000000000000000000" pitchFamily="2" charset="-122"/>
                <a:ea typeface="方正粗黑宋简体" panose="02000000000000000000" pitchFamily="2" charset="-122"/>
              </a:rPr>
              <a:t>， 即使</a:t>
            </a:r>
            <a:r>
              <a:rPr lang="en-US" altLang="zh-CN" sz="2400" dirty="0">
                <a:latin typeface="方正粗黑宋简体" panose="02000000000000000000" pitchFamily="2" charset="-122"/>
                <a:ea typeface="方正粗黑宋简体" panose="02000000000000000000" pitchFamily="2" charset="-122"/>
              </a:rPr>
              <a:t>INTR</a:t>
            </a:r>
            <a:r>
              <a:rPr lang="zh-CN" altLang="en-US" sz="2400" dirty="0">
                <a:latin typeface="方正粗黑宋简体" panose="02000000000000000000" pitchFamily="2" charset="-122"/>
                <a:ea typeface="方正粗黑宋简体" panose="02000000000000000000" pitchFamily="2" charset="-122"/>
              </a:rPr>
              <a:t>线上有中断请求，</a:t>
            </a:r>
            <a:r>
              <a:rPr lang="en-US" altLang="zh-CN" sz="2400" dirty="0">
                <a:latin typeface="方正粗黑宋简体" panose="02000000000000000000" pitchFamily="2" charset="-122"/>
                <a:ea typeface="方正粗黑宋简体" panose="02000000000000000000" pitchFamily="2" charset="-122"/>
              </a:rPr>
              <a:t>CPU</a:t>
            </a:r>
            <a:r>
              <a:rPr lang="zh-CN" altLang="en-US" sz="2400" dirty="0">
                <a:latin typeface="方正粗黑宋简体" panose="02000000000000000000" pitchFamily="2" charset="-122"/>
                <a:ea typeface="方正粗黑宋简体" panose="02000000000000000000" pitchFamily="2" charset="-122"/>
              </a:rPr>
              <a:t>也不响应。而这个触发器的状态可由软件指令来改变。当</a:t>
            </a:r>
            <a:r>
              <a:rPr lang="en-US" altLang="zh-CN" sz="2400" dirty="0">
                <a:latin typeface="方正粗黑宋简体" panose="02000000000000000000" pitchFamily="2" charset="-122"/>
                <a:ea typeface="方正粗黑宋简体" panose="02000000000000000000" pitchFamily="2" charset="-122"/>
              </a:rPr>
              <a:t>CPU</a:t>
            </a:r>
            <a:r>
              <a:rPr lang="zh-CN" altLang="en-US" sz="2400" dirty="0">
                <a:latin typeface="方正粗黑宋简体" panose="02000000000000000000" pitchFamily="2" charset="-122"/>
                <a:ea typeface="方正粗黑宋简体" panose="02000000000000000000" pitchFamily="2" charset="-122"/>
              </a:rPr>
              <a:t>复位时，中断允许触发器为</a:t>
            </a:r>
            <a:r>
              <a:rPr lang="en-US" altLang="zh-CN" sz="2400" dirty="0">
                <a:latin typeface="方正粗黑宋简体" panose="02000000000000000000" pitchFamily="2" charset="-122"/>
                <a:ea typeface="方正粗黑宋简体" panose="02000000000000000000" pitchFamily="2" charset="-122"/>
              </a:rPr>
              <a:t>"0"</a:t>
            </a:r>
            <a:r>
              <a:rPr lang="zh-CN" altLang="en-US" sz="2400" dirty="0">
                <a:latin typeface="方正粗黑宋简体" panose="02000000000000000000" pitchFamily="2" charset="-122"/>
                <a:ea typeface="方正粗黑宋简体" panose="02000000000000000000" pitchFamily="2" charset="-122"/>
              </a:rPr>
              <a:t>，所以必须要用软件指令来 开中断。当中断响应后，</a:t>
            </a:r>
            <a:r>
              <a:rPr lang="en-US" altLang="zh-CN" sz="2400" dirty="0">
                <a:latin typeface="方正粗黑宋简体" panose="02000000000000000000" pitchFamily="2" charset="-122"/>
                <a:ea typeface="方正粗黑宋简体" panose="02000000000000000000" pitchFamily="2" charset="-122"/>
              </a:rPr>
              <a:t>CPU</a:t>
            </a:r>
            <a:r>
              <a:rPr lang="zh-CN" altLang="en-US" sz="2400" dirty="0">
                <a:latin typeface="方正粗黑宋简体" panose="02000000000000000000" pitchFamily="2" charset="-122"/>
                <a:ea typeface="方正粗黑宋简体" panose="02000000000000000000" pitchFamily="2" charset="-122"/>
              </a:rPr>
              <a:t>就自动关中断，所以在中断服务程序中也必须要用软件指令来开中断</a:t>
            </a:r>
            <a:r>
              <a:rPr lang="en-US" altLang="zh-CN" sz="2400" dirty="0">
                <a:latin typeface="方正粗黑宋简体" panose="02000000000000000000" pitchFamily="2" charset="-122"/>
                <a:ea typeface="方正粗黑宋简体" panose="02000000000000000000" pitchFamily="2" charset="-122"/>
              </a:rPr>
              <a:t>.</a:t>
            </a:r>
            <a:endParaRPr lang="zh-CN" altLang="en-US" sz="2400" dirty="0">
              <a:latin typeface="方正粗黑宋简体" panose="02000000000000000000" pitchFamily="2" charset="-122"/>
              <a:ea typeface="方正粗黑宋简体" panose="02000000000000000000" pitchFamily="2" charset="-122"/>
            </a:endParaRPr>
          </a:p>
          <a:p>
            <a:pPr>
              <a:lnSpc>
                <a:spcPct val="150000"/>
              </a:lnSpc>
            </a:pPr>
            <a:endParaRPr lang="zh-CN" altLang="en-US" sz="2000" b="0" i="0" dirty="0">
              <a:effectLst/>
              <a:latin typeface="方正粗黑宋简体" panose="02000000000000000000" pitchFamily="2" charset="-122"/>
              <a:ea typeface="方正粗黑宋简体" panose="02000000000000000000"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gimg2.baidu.com/image_search/src=http%3A%2F%2Fimg-blog.csdnimg.cn%2F20210112173504377.png%3Fx-oss-process%3Dimage%2Fwatermark%2Ctype_ZmFuZ3poZW5naGVpdGk%2Cshadow_10%2Ctext_aHR0cHM6Ly9ibG9nLmNzZG4ubmV0L0JhaVRf%2Csize_16%2Ccolor_FFFFFF%2Ct_70&amp;refer=http%3A%2F%2Fimg-blog.csdnimg.cn&amp;app=2002&amp;size=f9999,10000&amp;q=a80&amp;n=0&amp;g=0n&amp;fmt=jpeg?sec=1638860559&amp;t=15ab2a4f10edb2c76ae0773d9106457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7520" y="1045210"/>
            <a:ext cx="7847965" cy="503618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2"/>
          <a:stretch>
            <a:fillRect/>
          </a:stretch>
        </p:blipFill>
        <p:spPr>
          <a:xfrm>
            <a:off x="134912" y="328821"/>
            <a:ext cx="7347628" cy="582902"/>
          </a:xfrm>
          <a:prstGeom prst="rect">
            <a:avLst/>
          </a:prstGeom>
        </p:spPr>
      </p:pic>
      <p:sp>
        <p:nvSpPr>
          <p:cNvPr id="3" name="文本框 2"/>
          <p:cNvSpPr txBox="1"/>
          <p:nvPr/>
        </p:nvSpPr>
        <p:spPr>
          <a:xfrm>
            <a:off x="839450" y="389439"/>
            <a:ext cx="1415772" cy="461665"/>
          </a:xfrm>
          <a:prstGeom prst="rect">
            <a:avLst/>
          </a:prstGeom>
          <a:noFill/>
        </p:spPr>
        <p:txBody>
          <a:bodyPr wrap="none" rtlCol="0">
            <a:spAutoFit/>
          </a:bodyPr>
          <a:lstStyle/>
          <a:p>
            <a:r>
              <a:rPr lang="zh-CN" altLang="en-US" sz="2400" b="1" dirty="0">
                <a:solidFill>
                  <a:schemeClr val="bg1"/>
                </a:solidFill>
              </a:rPr>
              <a:t>中断响应</a:t>
            </a:r>
            <a:endParaRPr lang="zh-CN" altLang="en-US" sz="2400"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2883956" cy="507831"/>
          </a:xfrm>
        </p:spPr>
        <p:txBody>
          <a:bodyPr>
            <a:normAutofit fontScale="92500"/>
          </a:bodyPr>
          <a:lstStyle/>
          <a:p>
            <a:r>
              <a:rPr lang="en-US" altLang="zh-CN" dirty="0">
                <a:latin typeface="华文楷体" panose="02010600040101010101" pitchFamily="2" charset="-122"/>
                <a:ea typeface="华文楷体" panose="02010600040101010101" pitchFamily="2" charset="-122"/>
              </a:rPr>
              <a:t>9.2 I/O</a:t>
            </a:r>
            <a:r>
              <a:rPr lang="zh-CN" altLang="zh-CN" dirty="0">
                <a:latin typeface="华文楷体" panose="02010600040101010101" pitchFamily="2" charset="-122"/>
                <a:ea typeface="华文楷体" panose="02010600040101010101" pitchFamily="2" charset="-122"/>
              </a:rPr>
              <a:t>设备与控制器</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p:txBody>
          <a:bodyPr/>
          <a:lstStyle/>
          <a:p>
            <a:r>
              <a:rPr lang="en-US" altLang="zh-CN" dirty="0">
                <a:solidFill>
                  <a:srgbClr val="6C0000"/>
                </a:solidFill>
              </a:rPr>
              <a:t>I/O</a:t>
            </a:r>
            <a:r>
              <a:rPr lang="zh-CN" altLang="zh-CN" dirty="0">
                <a:solidFill>
                  <a:srgbClr val="6C0000"/>
                </a:solidFill>
              </a:rPr>
              <a:t>设备的分类</a:t>
            </a:r>
            <a:endParaRPr lang="zh-CN" altLang="zh-CN" dirty="0">
              <a:solidFill>
                <a:srgbClr val="6C0000"/>
              </a:solidFill>
            </a:endParaRPr>
          </a:p>
          <a:p>
            <a:endParaRPr lang="zh-CN" altLang="en-US" dirty="0">
              <a:solidFill>
                <a:srgbClr val="6C0000"/>
              </a:solidFill>
            </a:endParaRPr>
          </a:p>
        </p:txBody>
      </p:sp>
      <p:sp>
        <p:nvSpPr>
          <p:cNvPr id="4" name="矩形 3"/>
          <p:cNvSpPr/>
          <p:nvPr/>
        </p:nvSpPr>
        <p:spPr>
          <a:xfrm>
            <a:off x="465643" y="135045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6" name="表格 5"/>
          <p:cNvGraphicFramePr>
            <a:graphicFrameLocks noGrp="1"/>
          </p:cNvGraphicFramePr>
          <p:nvPr/>
        </p:nvGraphicFramePr>
        <p:xfrm>
          <a:off x="720377" y="1793078"/>
          <a:ext cx="6948592" cy="3867611"/>
        </p:xfrm>
        <a:graphic>
          <a:graphicData uri="http://schemas.openxmlformats.org/drawingml/2006/table">
            <a:tbl>
              <a:tblPr firstRow="1" firstCol="1" bandRow="1">
                <a:tableStyleId>{5C22544A-7EE6-4342-B048-85BDC9FD1C3A}</a:tableStyleId>
              </a:tblPr>
              <a:tblGrid>
                <a:gridCol w="1886335"/>
                <a:gridCol w="2530671"/>
                <a:gridCol w="2531586"/>
              </a:tblGrid>
              <a:tr h="359233">
                <a:tc>
                  <a:txBody>
                    <a:bodyPr/>
                    <a:lstStyle/>
                    <a:p>
                      <a:pPr algn="ctr">
                        <a:lnSpc>
                          <a:spcPct val="125000"/>
                        </a:lnSpc>
                        <a:spcAft>
                          <a:spcPts val="0"/>
                        </a:spcAft>
                      </a:pPr>
                      <a:r>
                        <a:rPr lang="zh-CN" sz="1800" b="0" kern="100" dirty="0">
                          <a:effectLst/>
                          <a:latin typeface="方正粗黑宋简体" panose="02000000000000000000" pitchFamily="2" charset="-122"/>
                          <a:ea typeface="方正粗黑宋简体" panose="02000000000000000000" pitchFamily="2" charset="-122"/>
                        </a:rPr>
                        <a:t>划分依据</a:t>
                      </a:r>
                      <a:endParaRPr lang="zh-CN" sz="1800" b="0" kern="100" dirty="0">
                        <a:effectLst/>
                        <a:latin typeface="方正粗黑宋简体" panose="02000000000000000000" pitchFamily="2" charset="-122"/>
                        <a:ea typeface="方正粗黑宋简体" panose="02000000000000000000"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0" kern="100">
                          <a:effectLst/>
                          <a:latin typeface="方正粗黑宋简体" panose="02000000000000000000" pitchFamily="2" charset="-122"/>
                          <a:ea typeface="方正粗黑宋简体" panose="02000000000000000000" pitchFamily="2" charset="-122"/>
                        </a:rPr>
                        <a:t>设备类别</a:t>
                      </a:r>
                      <a:endParaRPr lang="zh-CN" sz="1800" b="0" kern="100">
                        <a:effectLst/>
                        <a:latin typeface="方正粗黑宋简体" panose="02000000000000000000" pitchFamily="2" charset="-122"/>
                        <a:ea typeface="方正粗黑宋简体" panose="02000000000000000000"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0" kern="100">
                          <a:effectLst/>
                          <a:latin typeface="方正粗黑宋简体" panose="02000000000000000000" pitchFamily="2" charset="-122"/>
                          <a:ea typeface="方正粗黑宋简体" panose="02000000000000000000" pitchFamily="2" charset="-122"/>
                        </a:rPr>
                        <a:t>例子</a:t>
                      </a:r>
                      <a:endParaRPr lang="zh-CN" sz="1800" b="0" kern="100">
                        <a:effectLst/>
                        <a:latin typeface="方正粗黑宋简体" panose="02000000000000000000" pitchFamily="2" charset="-122"/>
                        <a:ea typeface="方正粗黑宋简体" panose="02000000000000000000" pitchFamily="2" charset="-122"/>
                        <a:cs typeface="Times New Roman" panose="02020603050405020304" pitchFamily="18" charset="0"/>
                      </a:endParaRPr>
                    </a:p>
                  </a:txBody>
                  <a:tcPr marL="68580" marR="68580" marT="0" marB="0"/>
                </a:tc>
              </a:tr>
              <a:tr h="1065717">
                <a:tc>
                  <a:txBody>
                    <a:bodyPr/>
                    <a:lstStyle/>
                    <a:p>
                      <a:pPr algn="ctr">
                        <a:lnSpc>
                          <a:spcPct val="125000"/>
                        </a:lnSpc>
                        <a:spcAft>
                          <a:spcPts val="0"/>
                        </a:spcAft>
                      </a:pPr>
                      <a:r>
                        <a:rPr lang="zh-CN" sz="1800" b="0" kern="100" dirty="0">
                          <a:effectLst/>
                          <a:latin typeface="方正粗黑宋简体" panose="02000000000000000000" pitchFamily="2" charset="-122"/>
                          <a:ea typeface="方正粗黑宋简体" panose="02000000000000000000" pitchFamily="2" charset="-122"/>
                        </a:rPr>
                        <a:t>使用特性</a:t>
                      </a:r>
                      <a:endParaRPr lang="zh-CN" sz="1800" b="0" kern="100" dirty="0">
                        <a:effectLst/>
                        <a:latin typeface="方正粗黑宋简体" panose="02000000000000000000" pitchFamily="2" charset="-122"/>
                        <a:ea typeface="方正粗黑宋简体" panose="02000000000000000000"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0" kern="100" dirty="0">
                          <a:effectLst/>
                          <a:latin typeface="方正粗黑宋简体" panose="02000000000000000000" pitchFamily="2" charset="-122"/>
                          <a:ea typeface="方正粗黑宋简体" panose="02000000000000000000" pitchFamily="2" charset="-122"/>
                        </a:rPr>
                        <a:t>人机交互</a:t>
                      </a:r>
                      <a:endParaRPr lang="zh-CN" sz="1800" b="0" kern="100" dirty="0">
                        <a:effectLst/>
                        <a:latin typeface="方正粗黑宋简体" panose="02000000000000000000" pitchFamily="2" charset="-122"/>
                        <a:ea typeface="方正粗黑宋简体" panose="02000000000000000000" pitchFamily="2" charset="-122"/>
                      </a:endParaRPr>
                    </a:p>
                    <a:p>
                      <a:pPr algn="ctr">
                        <a:lnSpc>
                          <a:spcPct val="125000"/>
                        </a:lnSpc>
                        <a:spcAft>
                          <a:spcPts val="0"/>
                        </a:spcAft>
                      </a:pPr>
                      <a:r>
                        <a:rPr lang="zh-CN" sz="1800" b="0" kern="100" dirty="0">
                          <a:effectLst/>
                          <a:latin typeface="方正粗黑宋简体" panose="02000000000000000000" pitchFamily="2" charset="-122"/>
                          <a:ea typeface="方正粗黑宋简体" panose="02000000000000000000" pitchFamily="2" charset="-122"/>
                        </a:rPr>
                        <a:t>存储设备</a:t>
                      </a:r>
                      <a:endParaRPr lang="zh-CN" sz="1800" b="0" kern="100" dirty="0">
                        <a:effectLst/>
                        <a:latin typeface="方正粗黑宋简体" panose="02000000000000000000" pitchFamily="2" charset="-122"/>
                        <a:ea typeface="方正粗黑宋简体" panose="02000000000000000000" pitchFamily="2" charset="-122"/>
                      </a:endParaRPr>
                    </a:p>
                    <a:p>
                      <a:pPr algn="ctr">
                        <a:lnSpc>
                          <a:spcPct val="125000"/>
                        </a:lnSpc>
                        <a:spcAft>
                          <a:spcPts val="0"/>
                        </a:spcAft>
                      </a:pPr>
                      <a:r>
                        <a:rPr lang="zh-CN" sz="1800" b="0" kern="100" dirty="0">
                          <a:effectLst/>
                          <a:latin typeface="方正粗黑宋简体" panose="02000000000000000000" pitchFamily="2" charset="-122"/>
                          <a:ea typeface="方正粗黑宋简体" panose="02000000000000000000" pitchFamily="2" charset="-122"/>
                        </a:rPr>
                        <a:t>网络通信设备</a:t>
                      </a:r>
                      <a:endParaRPr lang="zh-CN" sz="1800" b="0" kern="100" dirty="0">
                        <a:effectLst/>
                        <a:latin typeface="方正粗黑宋简体" panose="02000000000000000000" pitchFamily="2" charset="-122"/>
                        <a:ea typeface="方正粗黑宋简体" panose="02000000000000000000"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0" kern="100">
                          <a:effectLst/>
                          <a:latin typeface="方正粗黑宋简体" panose="02000000000000000000" pitchFamily="2" charset="-122"/>
                          <a:ea typeface="方正粗黑宋简体" panose="02000000000000000000" pitchFamily="2" charset="-122"/>
                        </a:rPr>
                        <a:t>鼠标、键盘等</a:t>
                      </a:r>
                      <a:endParaRPr lang="zh-CN" sz="1800" b="0" kern="100">
                        <a:effectLst/>
                        <a:latin typeface="方正粗黑宋简体" panose="02000000000000000000" pitchFamily="2" charset="-122"/>
                        <a:ea typeface="方正粗黑宋简体" panose="02000000000000000000" pitchFamily="2" charset="-122"/>
                      </a:endParaRPr>
                    </a:p>
                    <a:p>
                      <a:pPr algn="ctr">
                        <a:lnSpc>
                          <a:spcPct val="125000"/>
                        </a:lnSpc>
                        <a:spcAft>
                          <a:spcPts val="0"/>
                        </a:spcAft>
                      </a:pPr>
                      <a:r>
                        <a:rPr lang="zh-CN" sz="1800" b="0" kern="100">
                          <a:effectLst/>
                          <a:latin typeface="方正粗黑宋简体" panose="02000000000000000000" pitchFamily="2" charset="-122"/>
                          <a:ea typeface="方正粗黑宋简体" panose="02000000000000000000" pitchFamily="2" charset="-122"/>
                        </a:rPr>
                        <a:t>磁盘、磁带</a:t>
                      </a:r>
                      <a:endParaRPr lang="zh-CN" sz="1800" b="0" kern="100">
                        <a:effectLst/>
                        <a:latin typeface="方正粗黑宋简体" panose="02000000000000000000" pitchFamily="2" charset="-122"/>
                        <a:ea typeface="方正粗黑宋简体" panose="02000000000000000000" pitchFamily="2" charset="-122"/>
                      </a:endParaRPr>
                    </a:p>
                    <a:p>
                      <a:pPr algn="ctr">
                        <a:lnSpc>
                          <a:spcPct val="125000"/>
                        </a:lnSpc>
                        <a:spcAft>
                          <a:spcPts val="0"/>
                        </a:spcAft>
                      </a:pPr>
                      <a:r>
                        <a:rPr lang="zh-CN" sz="1800" b="0" kern="100">
                          <a:effectLst/>
                          <a:latin typeface="方正粗黑宋简体" panose="02000000000000000000" pitchFamily="2" charset="-122"/>
                          <a:ea typeface="方正粗黑宋简体" panose="02000000000000000000" pitchFamily="2" charset="-122"/>
                        </a:rPr>
                        <a:t>网络接口、调制解调器</a:t>
                      </a:r>
                      <a:endParaRPr lang="zh-CN" sz="1800" b="0" kern="100">
                        <a:effectLst/>
                        <a:latin typeface="方正粗黑宋简体" panose="02000000000000000000" pitchFamily="2" charset="-122"/>
                        <a:ea typeface="方正粗黑宋简体" panose="02000000000000000000" pitchFamily="2" charset="-122"/>
                        <a:cs typeface="Times New Roman" panose="02020603050405020304" pitchFamily="18" charset="0"/>
                      </a:endParaRPr>
                    </a:p>
                  </a:txBody>
                  <a:tcPr marL="68580" marR="68580" marT="0" marB="0"/>
                </a:tc>
              </a:tr>
              <a:tr h="687124">
                <a:tc>
                  <a:txBody>
                    <a:bodyPr/>
                    <a:lstStyle/>
                    <a:p>
                      <a:pPr algn="ctr">
                        <a:lnSpc>
                          <a:spcPct val="125000"/>
                        </a:lnSpc>
                        <a:spcAft>
                          <a:spcPts val="0"/>
                        </a:spcAft>
                      </a:pPr>
                      <a:r>
                        <a:rPr lang="zh-CN" sz="1800" b="0" kern="100">
                          <a:effectLst/>
                          <a:latin typeface="方正粗黑宋简体" panose="02000000000000000000" pitchFamily="2" charset="-122"/>
                          <a:ea typeface="方正粗黑宋简体" panose="02000000000000000000" pitchFamily="2" charset="-122"/>
                        </a:rPr>
                        <a:t>信息交换单位</a:t>
                      </a:r>
                      <a:endParaRPr lang="zh-CN" sz="1800" b="0" kern="100">
                        <a:effectLst/>
                        <a:latin typeface="方正粗黑宋简体" panose="02000000000000000000" pitchFamily="2" charset="-122"/>
                        <a:ea typeface="方正粗黑宋简体" panose="02000000000000000000"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0" kern="100">
                          <a:effectLst/>
                          <a:latin typeface="方正粗黑宋简体" panose="02000000000000000000" pitchFamily="2" charset="-122"/>
                          <a:ea typeface="方正粗黑宋简体" panose="02000000000000000000" pitchFamily="2" charset="-122"/>
                        </a:rPr>
                        <a:t>块设备</a:t>
                      </a:r>
                      <a:endParaRPr lang="zh-CN" sz="1800" b="0" kern="100">
                        <a:effectLst/>
                        <a:latin typeface="方正粗黑宋简体" panose="02000000000000000000" pitchFamily="2" charset="-122"/>
                        <a:ea typeface="方正粗黑宋简体" panose="02000000000000000000" pitchFamily="2" charset="-122"/>
                      </a:endParaRPr>
                    </a:p>
                    <a:p>
                      <a:pPr algn="ctr">
                        <a:lnSpc>
                          <a:spcPct val="125000"/>
                        </a:lnSpc>
                        <a:spcAft>
                          <a:spcPts val="0"/>
                        </a:spcAft>
                      </a:pPr>
                      <a:r>
                        <a:rPr lang="zh-CN" sz="1800" b="0" kern="100">
                          <a:effectLst/>
                          <a:latin typeface="方正粗黑宋简体" panose="02000000000000000000" pitchFamily="2" charset="-122"/>
                          <a:ea typeface="方正粗黑宋简体" panose="02000000000000000000" pitchFamily="2" charset="-122"/>
                        </a:rPr>
                        <a:t>字符设备</a:t>
                      </a:r>
                      <a:endParaRPr lang="zh-CN" sz="1800" b="0" kern="100">
                        <a:effectLst/>
                        <a:latin typeface="方正粗黑宋简体" panose="02000000000000000000" pitchFamily="2" charset="-122"/>
                        <a:ea typeface="方正粗黑宋简体" panose="02000000000000000000"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0" kern="100">
                          <a:effectLst/>
                          <a:latin typeface="方正粗黑宋简体" panose="02000000000000000000" pitchFamily="2" charset="-122"/>
                          <a:ea typeface="方正粗黑宋简体" panose="02000000000000000000" pitchFamily="2" charset="-122"/>
                        </a:rPr>
                        <a:t>磁盘</a:t>
                      </a:r>
                      <a:endParaRPr lang="zh-CN" sz="1800" b="0" kern="100">
                        <a:effectLst/>
                        <a:latin typeface="方正粗黑宋简体" panose="02000000000000000000" pitchFamily="2" charset="-122"/>
                        <a:ea typeface="方正粗黑宋简体" panose="02000000000000000000" pitchFamily="2" charset="-122"/>
                      </a:endParaRPr>
                    </a:p>
                    <a:p>
                      <a:pPr algn="ctr">
                        <a:lnSpc>
                          <a:spcPct val="125000"/>
                        </a:lnSpc>
                        <a:spcAft>
                          <a:spcPts val="0"/>
                        </a:spcAft>
                      </a:pPr>
                      <a:r>
                        <a:rPr lang="zh-CN" sz="1800" b="0" kern="100">
                          <a:effectLst/>
                          <a:latin typeface="方正粗黑宋简体" panose="02000000000000000000" pitchFamily="2" charset="-122"/>
                          <a:ea typeface="方正粗黑宋简体" panose="02000000000000000000" pitchFamily="2" charset="-122"/>
                        </a:rPr>
                        <a:t>打印机</a:t>
                      </a:r>
                      <a:endParaRPr lang="zh-CN" sz="1800" b="0" kern="100">
                        <a:effectLst/>
                        <a:latin typeface="方正粗黑宋简体" panose="02000000000000000000" pitchFamily="2" charset="-122"/>
                        <a:ea typeface="方正粗黑宋简体" panose="02000000000000000000" pitchFamily="2" charset="-122"/>
                        <a:cs typeface="Times New Roman" panose="02020603050405020304" pitchFamily="18" charset="0"/>
                      </a:endParaRPr>
                    </a:p>
                  </a:txBody>
                  <a:tcPr marL="68580" marR="68580" marT="0" marB="0"/>
                </a:tc>
              </a:tr>
              <a:tr h="966469">
                <a:tc>
                  <a:txBody>
                    <a:bodyPr/>
                    <a:lstStyle/>
                    <a:p>
                      <a:pPr algn="ctr">
                        <a:lnSpc>
                          <a:spcPct val="125000"/>
                        </a:lnSpc>
                        <a:spcAft>
                          <a:spcPts val="0"/>
                        </a:spcAft>
                      </a:pPr>
                      <a:r>
                        <a:rPr lang="zh-CN" sz="1800" b="0" kern="100">
                          <a:effectLst/>
                          <a:latin typeface="方正粗黑宋简体" panose="02000000000000000000" pitchFamily="2" charset="-122"/>
                          <a:ea typeface="方正粗黑宋简体" panose="02000000000000000000" pitchFamily="2" charset="-122"/>
                        </a:rPr>
                        <a:t>数据传输速度</a:t>
                      </a:r>
                      <a:endParaRPr lang="zh-CN" sz="1800" b="0" kern="100">
                        <a:effectLst/>
                        <a:latin typeface="方正粗黑宋简体" panose="02000000000000000000" pitchFamily="2" charset="-122"/>
                        <a:ea typeface="方正粗黑宋简体" panose="02000000000000000000"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0" kern="100">
                          <a:effectLst/>
                          <a:latin typeface="方正粗黑宋简体" panose="02000000000000000000" pitchFamily="2" charset="-122"/>
                          <a:ea typeface="方正粗黑宋简体" panose="02000000000000000000" pitchFamily="2" charset="-122"/>
                        </a:rPr>
                        <a:t>低速设备</a:t>
                      </a:r>
                      <a:endParaRPr lang="zh-CN" sz="1800" b="0" kern="100">
                        <a:effectLst/>
                        <a:latin typeface="方正粗黑宋简体" panose="02000000000000000000" pitchFamily="2" charset="-122"/>
                        <a:ea typeface="方正粗黑宋简体" panose="02000000000000000000" pitchFamily="2" charset="-122"/>
                      </a:endParaRPr>
                    </a:p>
                    <a:p>
                      <a:pPr algn="ctr">
                        <a:lnSpc>
                          <a:spcPct val="125000"/>
                        </a:lnSpc>
                        <a:spcAft>
                          <a:spcPts val="0"/>
                        </a:spcAft>
                      </a:pPr>
                      <a:r>
                        <a:rPr lang="zh-CN" sz="1800" b="0" kern="100">
                          <a:effectLst/>
                          <a:latin typeface="方正粗黑宋简体" panose="02000000000000000000" pitchFamily="2" charset="-122"/>
                          <a:ea typeface="方正粗黑宋简体" panose="02000000000000000000" pitchFamily="2" charset="-122"/>
                        </a:rPr>
                        <a:t>中速设备</a:t>
                      </a:r>
                      <a:endParaRPr lang="zh-CN" sz="1800" b="0" kern="100">
                        <a:effectLst/>
                        <a:latin typeface="方正粗黑宋简体" panose="02000000000000000000" pitchFamily="2" charset="-122"/>
                        <a:ea typeface="方正粗黑宋简体" panose="02000000000000000000" pitchFamily="2" charset="-122"/>
                      </a:endParaRPr>
                    </a:p>
                    <a:p>
                      <a:pPr algn="ctr">
                        <a:lnSpc>
                          <a:spcPct val="125000"/>
                        </a:lnSpc>
                        <a:spcAft>
                          <a:spcPts val="0"/>
                        </a:spcAft>
                      </a:pPr>
                      <a:r>
                        <a:rPr lang="zh-CN" sz="1800" b="0" kern="100">
                          <a:effectLst/>
                          <a:latin typeface="方正粗黑宋简体" panose="02000000000000000000" pitchFamily="2" charset="-122"/>
                          <a:ea typeface="方正粗黑宋简体" panose="02000000000000000000" pitchFamily="2" charset="-122"/>
                        </a:rPr>
                        <a:t>高速设备</a:t>
                      </a:r>
                      <a:endParaRPr lang="zh-CN" sz="1800" b="0" kern="100">
                        <a:effectLst/>
                        <a:latin typeface="方正粗黑宋简体" panose="02000000000000000000" pitchFamily="2" charset="-122"/>
                        <a:ea typeface="方正粗黑宋简体" panose="02000000000000000000"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0" kern="100">
                          <a:effectLst/>
                          <a:latin typeface="方正粗黑宋简体" panose="02000000000000000000" pitchFamily="2" charset="-122"/>
                          <a:ea typeface="方正粗黑宋简体" panose="02000000000000000000" pitchFamily="2" charset="-122"/>
                        </a:rPr>
                        <a:t>键盘、鼠标</a:t>
                      </a:r>
                      <a:endParaRPr lang="zh-CN" sz="1800" b="0" kern="100">
                        <a:effectLst/>
                        <a:latin typeface="方正粗黑宋简体" panose="02000000000000000000" pitchFamily="2" charset="-122"/>
                        <a:ea typeface="方正粗黑宋简体" panose="02000000000000000000" pitchFamily="2" charset="-122"/>
                      </a:endParaRPr>
                    </a:p>
                    <a:p>
                      <a:pPr algn="ctr">
                        <a:lnSpc>
                          <a:spcPct val="125000"/>
                        </a:lnSpc>
                        <a:spcAft>
                          <a:spcPts val="0"/>
                        </a:spcAft>
                      </a:pPr>
                      <a:r>
                        <a:rPr lang="zh-CN" sz="1800" b="0" kern="100">
                          <a:effectLst/>
                          <a:latin typeface="方正粗黑宋简体" panose="02000000000000000000" pitchFamily="2" charset="-122"/>
                          <a:ea typeface="方正粗黑宋简体" panose="02000000000000000000" pitchFamily="2" charset="-122"/>
                        </a:rPr>
                        <a:t>打印机</a:t>
                      </a:r>
                      <a:endParaRPr lang="zh-CN" sz="1800" b="0" kern="100">
                        <a:effectLst/>
                        <a:latin typeface="方正粗黑宋简体" panose="02000000000000000000" pitchFamily="2" charset="-122"/>
                        <a:ea typeface="方正粗黑宋简体" panose="02000000000000000000" pitchFamily="2" charset="-122"/>
                      </a:endParaRPr>
                    </a:p>
                    <a:p>
                      <a:pPr algn="ctr">
                        <a:lnSpc>
                          <a:spcPct val="125000"/>
                        </a:lnSpc>
                        <a:spcAft>
                          <a:spcPts val="0"/>
                        </a:spcAft>
                      </a:pPr>
                      <a:r>
                        <a:rPr lang="zh-CN" sz="1800" b="0" kern="100">
                          <a:effectLst/>
                          <a:latin typeface="方正粗黑宋简体" panose="02000000000000000000" pitchFamily="2" charset="-122"/>
                          <a:ea typeface="方正粗黑宋简体" panose="02000000000000000000" pitchFamily="2" charset="-122"/>
                        </a:rPr>
                        <a:t>磁带机、磁盘机</a:t>
                      </a:r>
                      <a:endParaRPr lang="zh-CN" sz="1800" b="0" kern="100">
                        <a:effectLst/>
                        <a:latin typeface="方正粗黑宋简体" panose="02000000000000000000" pitchFamily="2" charset="-122"/>
                        <a:ea typeface="方正粗黑宋简体" panose="02000000000000000000" pitchFamily="2" charset="-122"/>
                        <a:cs typeface="Times New Roman" panose="02020603050405020304" pitchFamily="18" charset="0"/>
                      </a:endParaRPr>
                    </a:p>
                  </a:txBody>
                  <a:tcPr marL="68580" marR="68580" marT="0" marB="0"/>
                </a:tc>
              </a:tr>
              <a:tr h="746585">
                <a:tc>
                  <a:txBody>
                    <a:bodyPr/>
                    <a:lstStyle/>
                    <a:p>
                      <a:pPr algn="ctr">
                        <a:lnSpc>
                          <a:spcPct val="125000"/>
                        </a:lnSpc>
                        <a:spcAft>
                          <a:spcPts val="0"/>
                        </a:spcAft>
                      </a:pPr>
                      <a:r>
                        <a:rPr lang="zh-CN" sz="1800" b="0" kern="100" dirty="0">
                          <a:effectLst/>
                          <a:latin typeface="方正粗黑宋简体" panose="02000000000000000000" pitchFamily="2" charset="-122"/>
                          <a:ea typeface="方正粗黑宋简体" panose="02000000000000000000" pitchFamily="2" charset="-122"/>
                        </a:rPr>
                        <a:t>是否共享</a:t>
                      </a:r>
                      <a:endParaRPr lang="zh-CN" sz="1800" b="0" kern="100" dirty="0">
                        <a:effectLst/>
                        <a:latin typeface="方正粗黑宋简体" panose="02000000000000000000" pitchFamily="2" charset="-122"/>
                        <a:ea typeface="方正粗黑宋简体" panose="02000000000000000000"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0" kern="100">
                          <a:effectLst/>
                          <a:latin typeface="方正粗黑宋简体" panose="02000000000000000000" pitchFamily="2" charset="-122"/>
                          <a:ea typeface="方正粗黑宋简体" panose="02000000000000000000" pitchFamily="2" charset="-122"/>
                        </a:rPr>
                        <a:t>共享设备</a:t>
                      </a:r>
                      <a:endParaRPr lang="zh-CN" sz="1800" b="0" kern="100">
                        <a:effectLst/>
                        <a:latin typeface="方正粗黑宋简体" panose="02000000000000000000" pitchFamily="2" charset="-122"/>
                        <a:ea typeface="方正粗黑宋简体" panose="02000000000000000000" pitchFamily="2" charset="-122"/>
                      </a:endParaRPr>
                    </a:p>
                    <a:p>
                      <a:pPr algn="ctr">
                        <a:lnSpc>
                          <a:spcPct val="125000"/>
                        </a:lnSpc>
                        <a:spcAft>
                          <a:spcPts val="0"/>
                        </a:spcAft>
                      </a:pPr>
                      <a:r>
                        <a:rPr lang="zh-CN" sz="1800" b="0" kern="100">
                          <a:effectLst/>
                          <a:latin typeface="方正粗黑宋简体" panose="02000000000000000000" pitchFamily="2" charset="-122"/>
                          <a:ea typeface="方正粗黑宋简体" panose="02000000000000000000" pitchFamily="2" charset="-122"/>
                        </a:rPr>
                        <a:t>独占设备</a:t>
                      </a:r>
                      <a:endParaRPr lang="zh-CN" sz="1800" b="0" kern="100">
                        <a:effectLst/>
                        <a:latin typeface="方正粗黑宋简体" panose="02000000000000000000" pitchFamily="2" charset="-122"/>
                        <a:ea typeface="方正粗黑宋简体" panose="02000000000000000000"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0" kern="100" dirty="0">
                          <a:effectLst/>
                          <a:latin typeface="方正粗黑宋简体" panose="02000000000000000000" pitchFamily="2" charset="-122"/>
                          <a:ea typeface="方正粗黑宋简体" panose="02000000000000000000" pitchFamily="2" charset="-122"/>
                        </a:rPr>
                        <a:t>磁盘</a:t>
                      </a:r>
                      <a:endParaRPr lang="zh-CN" sz="1800" b="0" kern="100" dirty="0">
                        <a:effectLst/>
                        <a:latin typeface="方正粗黑宋简体" panose="02000000000000000000" pitchFamily="2" charset="-122"/>
                        <a:ea typeface="方正粗黑宋简体" panose="02000000000000000000" pitchFamily="2" charset="-122"/>
                      </a:endParaRPr>
                    </a:p>
                    <a:p>
                      <a:pPr algn="ctr">
                        <a:lnSpc>
                          <a:spcPct val="125000"/>
                        </a:lnSpc>
                        <a:spcAft>
                          <a:spcPts val="0"/>
                        </a:spcAft>
                      </a:pPr>
                      <a:r>
                        <a:rPr lang="zh-CN" sz="1800" b="0" kern="100" dirty="0">
                          <a:effectLst/>
                          <a:latin typeface="方正粗黑宋简体" panose="02000000000000000000" pitchFamily="2" charset="-122"/>
                          <a:ea typeface="方正粗黑宋简体" panose="02000000000000000000" pitchFamily="2" charset="-122"/>
                        </a:rPr>
                        <a:t>打印机、键盘</a:t>
                      </a:r>
                      <a:endParaRPr lang="zh-CN" sz="1800" b="0" kern="100" dirty="0">
                        <a:effectLst/>
                        <a:latin typeface="方正粗黑宋简体" panose="02000000000000000000" pitchFamily="2" charset="-122"/>
                        <a:ea typeface="方正粗黑宋简体" panose="02000000000000000000" pitchFamily="2" charset="-122"/>
                        <a:cs typeface="Times New Roman" panose="02020603050405020304" pitchFamily="18" charset="0"/>
                      </a:endParaRPr>
                    </a:p>
                  </a:txBody>
                  <a:tcPr marL="68580" marR="68580" marT="0" marB="0"/>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9.6 I/O</a:t>
            </a:r>
            <a:r>
              <a:rPr lang="zh-CN" altLang="en-US" dirty="0">
                <a:latin typeface="华文楷体" panose="02010600040101010101" pitchFamily="2" charset="-122"/>
                <a:ea typeface="华文楷体" panose="02010600040101010101" pitchFamily="2" charset="-122"/>
              </a:rPr>
              <a:t>相关软件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032350" y="1174332"/>
            <a:ext cx="3963563" cy="447444"/>
          </a:xfrm>
        </p:spPr>
        <p:txBody>
          <a:bodyPr>
            <a:noAutofit/>
          </a:bodyPr>
          <a:lstStyle/>
          <a:p>
            <a:r>
              <a:rPr lang="en-US" altLang="zh-CN" sz="2400" dirty="0">
                <a:solidFill>
                  <a:srgbClr val="6C0000"/>
                </a:solidFill>
                <a:latin typeface="华文楷体" panose="02010600040101010101" pitchFamily="2" charset="-122"/>
                <a:ea typeface="华文楷体" panose="02010600040101010101" pitchFamily="2" charset="-122"/>
              </a:rPr>
              <a:t> </a:t>
            </a:r>
            <a:r>
              <a:rPr lang="zh-CN" altLang="en-US" sz="2400" dirty="0">
                <a:solidFill>
                  <a:srgbClr val="6C0000"/>
                </a:solidFill>
                <a:latin typeface="华文楷体" panose="02010600040101010101" pitchFamily="2" charset="-122"/>
                <a:ea typeface="华文楷体" panose="02010600040101010101" pitchFamily="2" charset="-122"/>
              </a:rPr>
              <a:t>中断处理程序</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903764" y="12591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1"/>
          <a:stretch>
            <a:fillRect/>
          </a:stretch>
        </p:blipFill>
        <p:spPr>
          <a:xfrm>
            <a:off x="3279775" y="1128395"/>
            <a:ext cx="5211445" cy="518350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9.6 I/O</a:t>
            </a:r>
            <a:r>
              <a:rPr lang="zh-CN" altLang="en-US" dirty="0">
                <a:latin typeface="华文楷体" panose="02010600040101010101" pitchFamily="2" charset="-122"/>
                <a:ea typeface="华文楷体" panose="02010600040101010101" pitchFamily="2" charset="-122"/>
              </a:rPr>
              <a:t>相关软件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032350" y="1174332"/>
            <a:ext cx="3963563" cy="447444"/>
          </a:xfrm>
        </p:spPr>
        <p:txBody>
          <a:bodyPr>
            <a:noAutofit/>
          </a:bodyPr>
          <a:lstStyle/>
          <a:p>
            <a:r>
              <a:rPr lang="en-US" altLang="zh-CN" sz="2400" dirty="0">
                <a:solidFill>
                  <a:srgbClr val="6C0000"/>
                </a:solidFill>
                <a:latin typeface="华文楷体" panose="02010600040101010101" pitchFamily="2" charset="-122"/>
                <a:ea typeface="华文楷体" panose="02010600040101010101" pitchFamily="2" charset="-122"/>
              </a:rPr>
              <a:t> </a:t>
            </a:r>
            <a:r>
              <a:rPr lang="zh-CN" altLang="en-US" sz="2400" dirty="0">
                <a:solidFill>
                  <a:srgbClr val="6C0000"/>
                </a:solidFill>
                <a:latin typeface="华文楷体" panose="02010600040101010101" pitchFamily="2" charset="-122"/>
                <a:ea typeface="华文楷体" panose="02010600040101010101" pitchFamily="2" charset="-122"/>
              </a:rPr>
              <a:t>设备驱动程序</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903764" y="12591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38177" y="1922223"/>
            <a:ext cx="7027336" cy="4247317"/>
          </a:xfrm>
          <a:prstGeom prst="rect">
            <a:avLst/>
          </a:prstGeom>
        </p:spPr>
        <p:txBody>
          <a:bodyPr wrap="square">
            <a:spAutoFit/>
          </a:bodyPr>
          <a:lstStyle/>
          <a:p>
            <a:pPr algn="just">
              <a:lnSpc>
                <a:spcPct val="125000"/>
              </a:lnSpc>
              <a:spcAft>
                <a:spcPts val="0"/>
              </a:spcAft>
            </a:pP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设备驱动程序需要具备以下一些功能：</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spcAft>
                <a:spcPts val="0"/>
              </a:spcAft>
            </a:pP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a:t>
            </a: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1</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）接收由与设备无关的软件发来的命令和参数，并将命令中的抽象要求转换为与设备相关的底层操作序列。</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spcAft>
                <a:spcPts val="0"/>
              </a:spcAft>
            </a:pP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a:t>
            </a: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2</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）检查用户</a:t>
            </a: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请求的合法性。</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spcAft>
                <a:spcPts val="0"/>
              </a:spcAft>
            </a:pP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a:t>
            </a: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3</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）发出</a:t>
            </a: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命令，如果设备空闲，便立即启动</a:t>
            </a: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设备，完成指定的</a:t>
            </a: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操作及时响应由设备控制器发来的中断请求，并根据中断类型调用相应的中断处理程序进行处理。</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9.6 I/O</a:t>
            </a:r>
            <a:r>
              <a:rPr lang="zh-CN" altLang="en-US" dirty="0">
                <a:latin typeface="华文楷体" panose="02010600040101010101" pitchFamily="2" charset="-122"/>
                <a:ea typeface="华文楷体" panose="02010600040101010101" pitchFamily="2" charset="-122"/>
              </a:rPr>
              <a:t>相关软件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032350" y="1174332"/>
            <a:ext cx="3963563" cy="447444"/>
          </a:xfrm>
        </p:spPr>
        <p:txBody>
          <a:bodyPr>
            <a:noAutofit/>
          </a:bodyPr>
          <a:lstStyle/>
          <a:p>
            <a:r>
              <a:rPr lang="zh-CN" altLang="zh-CN" sz="2400" dirty="0">
                <a:solidFill>
                  <a:srgbClr val="6C0000"/>
                </a:solidFill>
                <a:latin typeface="华文楷体" panose="02010600040101010101" pitchFamily="2" charset="-122"/>
                <a:ea typeface="华文楷体" panose="02010600040101010101" pitchFamily="2" charset="-122"/>
              </a:rPr>
              <a:t>设备独立性的软件</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903764" y="12591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968057" y="1715321"/>
            <a:ext cx="6502983" cy="1015663"/>
          </a:xfrm>
          <a:prstGeom prst="rect">
            <a:avLst/>
          </a:prstGeom>
        </p:spPr>
        <p:txBody>
          <a:bodyPr wrap="square">
            <a:spAutoFit/>
          </a:bodyPr>
          <a:lstStyle/>
          <a:p>
            <a:r>
              <a:rPr lang="zh-CN" altLang="zh-CN" sz="2000" b="1" dirty="0">
                <a:latin typeface="华文楷体" panose="02010600040101010101" pitchFamily="2" charset="-122"/>
                <a:ea typeface="华文楷体" panose="02010600040101010101" pitchFamily="2" charset="-122"/>
                <a:cs typeface="Arial" panose="020B0604020202020204" pitchFamily="34" charset="0"/>
              </a:rPr>
              <a:t>什么是设备独立性？</a:t>
            </a:r>
            <a:endParaRPr lang="en-US" altLang="zh-CN" sz="2000" b="1" dirty="0">
              <a:latin typeface="华文楷体" panose="02010600040101010101" pitchFamily="2" charset="-122"/>
              <a:ea typeface="华文楷体" panose="02010600040101010101" pitchFamily="2" charset="-122"/>
              <a:cs typeface="Arial" panose="020B0604020202020204" pitchFamily="34" charset="0"/>
            </a:endParaRPr>
          </a:p>
          <a:p>
            <a:r>
              <a:rPr lang="en-US" altLang="zh-CN" sz="2000" b="1" dirty="0">
                <a:latin typeface="华文楷体" panose="02010600040101010101" pitchFamily="2" charset="-122"/>
                <a:ea typeface="华文楷体" panose="02010600040101010101" pitchFamily="2" charset="-122"/>
                <a:cs typeface="Arial" panose="020B0604020202020204" pitchFamily="34" charset="0"/>
              </a:rPr>
              <a:t>    </a:t>
            </a:r>
            <a:r>
              <a:rPr lang="zh-CN" altLang="zh-CN" sz="2000" b="1" dirty="0">
                <a:latin typeface="华文楷体" panose="02010600040101010101" pitchFamily="2" charset="-122"/>
                <a:ea typeface="华文楷体" panose="02010600040101010101" pitchFamily="2" charset="-122"/>
                <a:cs typeface="Arial" panose="020B0604020202020204" pitchFamily="34" charset="0"/>
              </a:rPr>
              <a:t>“独立”两字体现在于：应用程序</a:t>
            </a:r>
            <a:r>
              <a:rPr lang="zh-CN" altLang="zh-CN" sz="2000" b="1" dirty="0">
                <a:solidFill>
                  <a:srgbClr val="C00000"/>
                </a:solidFill>
                <a:latin typeface="华文楷体" panose="02010600040101010101" pitchFamily="2" charset="-122"/>
                <a:ea typeface="华文楷体" panose="02010600040101010101" pitchFamily="2" charset="-122"/>
                <a:cs typeface="Arial" panose="020B0604020202020204" pitchFamily="34" charset="0"/>
              </a:rPr>
              <a:t>独立于</a:t>
            </a:r>
            <a:r>
              <a:rPr lang="zh-CN" altLang="zh-CN" sz="2000" b="1" dirty="0">
                <a:latin typeface="华文楷体" panose="02010600040101010101" pitchFamily="2" charset="-122"/>
                <a:ea typeface="华文楷体" panose="02010600040101010101" pitchFamily="2" charset="-122"/>
                <a:cs typeface="Arial" panose="020B0604020202020204" pitchFamily="34" charset="0"/>
              </a:rPr>
              <a:t>具体使用的</a:t>
            </a:r>
            <a:r>
              <a:rPr lang="en-US" altLang="zh-CN" sz="2000" b="1" dirty="0">
                <a:latin typeface="华文楷体" panose="02010600040101010101" pitchFamily="2" charset="-122"/>
                <a:ea typeface="华文楷体" panose="02010600040101010101" pitchFamily="2" charset="-122"/>
                <a:cs typeface="Arial" panose="020B0604020202020204" pitchFamily="34" charset="0"/>
              </a:rPr>
              <a:t>物理设备</a:t>
            </a:r>
            <a:endParaRPr lang="zh-CN" altLang="en-US" sz="2000" b="1" dirty="0">
              <a:latin typeface="华文楷体" panose="02010600040101010101" pitchFamily="2" charset="-122"/>
              <a:ea typeface="华文楷体" panose="02010600040101010101" pitchFamily="2" charset="-122"/>
            </a:endParaRPr>
          </a:p>
        </p:txBody>
      </p:sp>
      <p:sp>
        <p:nvSpPr>
          <p:cNvPr id="7" name="矩形 6"/>
          <p:cNvSpPr/>
          <p:nvPr/>
        </p:nvSpPr>
        <p:spPr>
          <a:xfrm>
            <a:off x="1032349" y="2824529"/>
            <a:ext cx="7027917" cy="707886"/>
          </a:xfrm>
          <a:prstGeom prst="rect">
            <a:avLst/>
          </a:prstGeom>
        </p:spPr>
        <p:txBody>
          <a:bodyPr wrap="square">
            <a:spAutoFit/>
          </a:bodyPr>
          <a:lstStyle/>
          <a:p>
            <a:r>
              <a:rPr lang="zh-CN"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为了实现设备独立性而引入了</a:t>
            </a:r>
            <a:r>
              <a:rPr lang="zh-CN" altLang="zh-CN" sz="2000" b="1" dirty="0">
                <a:solidFill>
                  <a:srgbClr val="C00000"/>
                </a:solidFill>
                <a:latin typeface="华文楷体" panose="02010600040101010101" pitchFamily="2" charset="-122"/>
                <a:ea typeface="华文楷体" panose="02010600040101010101" pitchFamily="2" charset="-122"/>
                <a:cs typeface="Arial" panose="020B0604020202020204" pitchFamily="34" charset="0"/>
              </a:rPr>
              <a:t>逻辑设备和物理设备</a:t>
            </a:r>
            <a:r>
              <a:rPr lang="zh-CN"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这两个</a:t>
            </a:r>
            <a:endParaRPr lang="en-US"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a:p>
            <a:r>
              <a:rPr lang="zh-CN"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概念</a:t>
            </a:r>
            <a:endParaRPr lang="zh-CN" altLang="en-US" sz="2000" b="1" dirty="0">
              <a:solidFill>
                <a:srgbClr val="002C6C"/>
              </a:solidFill>
              <a:latin typeface="华文楷体" panose="02010600040101010101" pitchFamily="2" charset="-122"/>
              <a:ea typeface="华文楷体" panose="02010600040101010101" pitchFamily="2" charset="-122"/>
            </a:endParaRPr>
          </a:p>
        </p:txBody>
      </p:sp>
      <p:graphicFrame>
        <p:nvGraphicFramePr>
          <p:cNvPr id="8" name="表格 7"/>
          <p:cNvGraphicFramePr>
            <a:graphicFrameLocks noGrp="1"/>
          </p:cNvGraphicFramePr>
          <p:nvPr/>
        </p:nvGraphicFramePr>
        <p:xfrm>
          <a:off x="968055" y="3687496"/>
          <a:ext cx="6956744" cy="1985169"/>
        </p:xfrm>
        <a:graphic>
          <a:graphicData uri="http://schemas.openxmlformats.org/drawingml/2006/table">
            <a:tbl>
              <a:tblPr firstRow="1" firstCol="1" bandRow="1">
                <a:tableStyleId>{5C22544A-7EE6-4342-B048-85BDC9FD1C3A}</a:tableStyleId>
              </a:tblPr>
              <a:tblGrid>
                <a:gridCol w="1449895"/>
                <a:gridCol w="1136537"/>
                <a:gridCol w="1531427"/>
                <a:gridCol w="1119837"/>
                <a:gridCol w="1719048"/>
              </a:tblGrid>
              <a:tr h="812669">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逻辑设备名</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设备类型</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物理设备名</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是否分配</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驱动程序</a:t>
                      </a:r>
                      <a:endParaRPr lang="zh-CN" sz="1800" b="1" kern="100">
                        <a:effectLst/>
                        <a:latin typeface="华文楷体" panose="02010600040101010101" pitchFamily="2" charset="-122"/>
                        <a:ea typeface="华文楷体" panose="02010600040101010101" pitchFamily="2" charset="-122"/>
                      </a:endParaRPr>
                    </a:p>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入口地址</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r>
              <a:tr h="391097">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/dev/tty</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终端</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3</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是</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1024</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r>
              <a:tr h="391097">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/dev/printer</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打印机</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5</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否</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2046</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r>
              <a:tr h="390306">
                <a:tc>
                  <a:txBody>
                    <a:bodyPr/>
                    <a:lstStyle/>
                    <a:p>
                      <a:pPr algn="ctr">
                        <a:lnSpc>
                          <a:spcPct val="125000"/>
                        </a:lnSpc>
                        <a:spcAft>
                          <a:spcPts val="0"/>
                        </a:spcAft>
                        <a:tabLst>
                          <a:tab pos="438150" algn="l"/>
                        </a:tabLs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dirty="0">
                          <a:effectLst/>
                          <a:latin typeface="华文楷体" panose="02010600040101010101" pitchFamily="2" charset="-122"/>
                          <a:ea typeface="华文楷体" panose="02010600040101010101" pitchFamily="2" charset="-122"/>
                        </a:rPr>
                        <a:t>…</a:t>
                      </a:r>
                      <a:endParaRPr lang="zh-CN" sz="18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dirty="0">
                          <a:effectLst/>
                          <a:latin typeface="华文楷体" panose="02010600040101010101" pitchFamily="2" charset="-122"/>
                          <a:ea typeface="华文楷体" panose="02010600040101010101" pitchFamily="2" charset="-122"/>
                        </a:rPr>
                        <a:t>…</a:t>
                      </a:r>
                      <a:endParaRPr lang="zh-CN" sz="18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lang="zh-CN" altLang="en-US" dirty="0"/>
              <a:t>思考题目</a:t>
            </a:r>
            <a:endParaRPr lang="zh-CN" altLang="en-US" dirty="0"/>
          </a:p>
        </p:txBody>
      </p:sp>
      <p:sp>
        <p:nvSpPr>
          <p:cNvPr id="3" name="内容占位符 2"/>
          <p:cNvSpPr>
            <a:spLocks noGrp="1"/>
          </p:cNvSpPr>
          <p:nvPr>
            <p:ph sz="quarter" idx="13"/>
          </p:nvPr>
        </p:nvSpPr>
        <p:spPr/>
        <p:txBody>
          <a:bodyPr>
            <a:noAutofit/>
          </a:bodyPr>
          <a:lstStyle/>
          <a:p>
            <a:r>
              <a:rPr lang="zh-CN" altLang="en-US" dirty="0"/>
              <a:t>考虑以下单用户</a:t>
            </a:r>
            <a:r>
              <a:rPr lang="en-US" altLang="zh-CN" dirty="0"/>
              <a:t>PC</a:t>
            </a:r>
            <a:r>
              <a:rPr lang="zh-CN" altLang="en-US" dirty="0"/>
              <a:t>的</a:t>
            </a:r>
            <a:r>
              <a:rPr lang="en-US" altLang="zh-CN" dirty="0"/>
              <a:t>I/O</a:t>
            </a:r>
            <a:r>
              <a:rPr lang="zh-CN" altLang="en-US" dirty="0"/>
              <a:t>情况：</a:t>
            </a:r>
            <a:endParaRPr lang="en-US" altLang="zh-CN" dirty="0"/>
          </a:p>
          <a:p>
            <a:r>
              <a:rPr lang="en-US" altLang="zh-CN" dirty="0"/>
              <a:t>1</a:t>
            </a:r>
            <a:r>
              <a:rPr lang="zh-CN" altLang="en-US" dirty="0"/>
              <a:t>）在图形界面下使用的鼠标</a:t>
            </a:r>
            <a:endParaRPr lang="en-US" altLang="zh-CN" dirty="0"/>
          </a:p>
          <a:p>
            <a:r>
              <a:rPr lang="en-US" altLang="zh-CN" dirty="0"/>
              <a:t>2</a:t>
            </a:r>
            <a:r>
              <a:rPr lang="zh-CN" altLang="en-US" dirty="0"/>
              <a:t>）多任务操作系统的磁带驱动器</a:t>
            </a:r>
            <a:endParaRPr lang="en-US" altLang="zh-CN" dirty="0"/>
          </a:p>
          <a:p>
            <a:r>
              <a:rPr lang="en-US" altLang="zh-CN" dirty="0"/>
              <a:t>3</a:t>
            </a:r>
            <a:r>
              <a:rPr lang="zh-CN" altLang="en-US" dirty="0"/>
              <a:t>）包含用户文件的磁盘驱动器</a:t>
            </a:r>
            <a:endParaRPr lang="en-US" altLang="zh-CN" dirty="0"/>
          </a:p>
          <a:p>
            <a:r>
              <a:rPr lang="en-US" altLang="zh-CN" dirty="0"/>
              <a:t>4</a:t>
            </a:r>
            <a:r>
              <a:rPr lang="zh-CN" altLang="en-US" dirty="0"/>
              <a:t>）能直接与总线关联且可以通过内存映射</a:t>
            </a:r>
            <a:r>
              <a:rPr lang="en-US" altLang="zh-CN" dirty="0"/>
              <a:t>I/O</a:t>
            </a:r>
            <a:r>
              <a:rPr lang="zh-CN" altLang="en-US" dirty="0"/>
              <a:t>访问的图形卡</a:t>
            </a:r>
            <a:endParaRPr lang="en-US" altLang="zh-CN" dirty="0"/>
          </a:p>
          <a:p>
            <a:r>
              <a:rPr lang="zh-CN" altLang="en-US" dirty="0"/>
              <a:t>针对这些</a:t>
            </a:r>
            <a:r>
              <a:rPr lang="en-US" altLang="zh-CN" dirty="0"/>
              <a:t>IO</a:t>
            </a:r>
            <a:r>
              <a:rPr lang="zh-CN" altLang="en-US" dirty="0"/>
              <a:t>，你在设计操作系统时会使用缓冲，</a:t>
            </a:r>
            <a:r>
              <a:rPr lang="en-US" altLang="zh-CN" dirty="0" err="1"/>
              <a:t>SPOOLing</a:t>
            </a:r>
            <a:r>
              <a:rPr lang="zh-CN" altLang="en-US" dirty="0"/>
              <a:t>，</a:t>
            </a:r>
            <a:r>
              <a:rPr lang="en-US" altLang="zh-CN" dirty="0"/>
              <a:t>Cache</a:t>
            </a:r>
            <a:r>
              <a:rPr lang="zh-CN" altLang="en-US" dirty="0"/>
              <a:t>还是多种技术的组合？你会使用轮询方式还是中断方式进行</a:t>
            </a:r>
            <a:r>
              <a:rPr lang="en-US" altLang="zh-CN" dirty="0"/>
              <a:t>I/O</a:t>
            </a:r>
            <a:r>
              <a:rPr lang="zh-CN" altLang="en-US" dirty="0"/>
              <a:t>操作？请说出理由</a:t>
            </a:r>
            <a:endParaRPr lang="zh-CN" altLang="en-US" dirty="0"/>
          </a:p>
        </p:txBody>
      </p:sp>
      <p:sp>
        <p:nvSpPr>
          <p:cNvPr id="4" name="文本框 3"/>
          <p:cNvSpPr txBox="1"/>
          <p:nvPr/>
        </p:nvSpPr>
        <p:spPr>
          <a:xfrm>
            <a:off x="1092200" y="4030134"/>
            <a:ext cx="7066999" cy="2308324"/>
          </a:xfrm>
          <a:prstGeom prst="rect">
            <a:avLst/>
          </a:prstGeom>
          <a:noFill/>
        </p:spPr>
        <p:txBody>
          <a:bodyPr wrap="none" rtlCol="0">
            <a:spAutoFit/>
          </a:bodyPr>
          <a:lstStyle/>
          <a:p>
            <a:r>
              <a:rPr lang="en-US" altLang="zh-CN" dirty="0"/>
              <a:t>1</a:t>
            </a:r>
            <a:r>
              <a:rPr lang="zh-CN" altLang="en-US" dirty="0"/>
              <a:t>）需要内存缓冲区缓存鼠标的运动过程（某些操作需要）</a:t>
            </a:r>
            <a:endParaRPr lang="en-US" altLang="zh-CN" dirty="0"/>
          </a:p>
          <a:p>
            <a:r>
              <a:rPr lang="en-US" altLang="zh-CN" dirty="0"/>
              <a:t>      </a:t>
            </a:r>
            <a:r>
              <a:rPr lang="zh-CN" altLang="en-US" dirty="0"/>
              <a:t>使用中断方式进行</a:t>
            </a:r>
            <a:r>
              <a:rPr lang="en-US" altLang="zh-CN" dirty="0"/>
              <a:t>IO</a:t>
            </a:r>
            <a:r>
              <a:rPr lang="zh-CN" altLang="en-US" dirty="0"/>
              <a:t>数据传输。</a:t>
            </a:r>
            <a:endParaRPr lang="en-US" altLang="zh-CN" dirty="0"/>
          </a:p>
          <a:p>
            <a:r>
              <a:rPr lang="en-US" altLang="zh-CN" dirty="0"/>
              <a:t>2</a:t>
            </a:r>
            <a:r>
              <a:rPr lang="zh-CN" altLang="en-US" dirty="0"/>
              <a:t>）既需要要内存缓冲，也需要硬件</a:t>
            </a:r>
            <a:r>
              <a:rPr lang="en-US" altLang="zh-CN" dirty="0"/>
              <a:t>Cache</a:t>
            </a:r>
            <a:r>
              <a:rPr lang="zh-CN" altLang="en-US" dirty="0"/>
              <a:t>，可采用</a:t>
            </a:r>
            <a:r>
              <a:rPr lang="en-US" altLang="zh-CN" dirty="0" err="1"/>
              <a:t>SPOOLing</a:t>
            </a:r>
            <a:r>
              <a:rPr lang="zh-CN" altLang="en-US" dirty="0"/>
              <a:t>技术</a:t>
            </a:r>
            <a:endParaRPr lang="en-US" altLang="zh-CN" dirty="0"/>
          </a:p>
          <a:p>
            <a:r>
              <a:rPr lang="en-US" altLang="zh-CN" dirty="0"/>
              <a:t>      </a:t>
            </a:r>
            <a:r>
              <a:rPr lang="zh-CN" altLang="en-US" dirty="0"/>
              <a:t>或中断方式进行</a:t>
            </a:r>
            <a:r>
              <a:rPr lang="en-US" altLang="zh-CN" dirty="0"/>
              <a:t>I/O</a:t>
            </a:r>
            <a:r>
              <a:rPr lang="zh-CN" altLang="en-US" dirty="0"/>
              <a:t>数据传输</a:t>
            </a:r>
            <a:endParaRPr lang="en-US" altLang="zh-CN" dirty="0"/>
          </a:p>
          <a:p>
            <a:r>
              <a:rPr lang="en-US" altLang="zh-CN" dirty="0"/>
              <a:t>3</a:t>
            </a:r>
            <a:r>
              <a:rPr lang="zh-CN" altLang="en-US" dirty="0"/>
              <a:t>）既需要要内存缓冲，也需要硬件</a:t>
            </a:r>
            <a:r>
              <a:rPr lang="en-US" altLang="zh-CN" dirty="0"/>
              <a:t>Cache</a:t>
            </a:r>
            <a:r>
              <a:rPr lang="zh-CN" altLang="en-US" dirty="0"/>
              <a:t>。可采用基于中断驱动</a:t>
            </a:r>
            <a:endParaRPr lang="en-US" altLang="zh-CN" dirty="0"/>
          </a:p>
          <a:p>
            <a:r>
              <a:rPr lang="en-US" altLang="zh-CN" dirty="0"/>
              <a:t>      </a:t>
            </a:r>
            <a:r>
              <a:rPr lang="zh-CN" altLang="en-US" dirty="0"/>
              <a:t>的</a:t>
            </a:r>
            <a:r>
              <a:rPr lang="en-US" altLang="zh-CN" dirty="0"/>
              <a:t>I/O</a:t>
            </a:r>
            <a:r>
              <a:rPr lang="zh-CN" altLang="en-US" dirty="0"/>
              <a:t>数据传输（包括</a:t>
            </a:r>
            <a:r>
              <a:rPr lang="en-US" altLang="zh-CN" dirty="0"/>
              <a:t>DMA</a:t>
            </a:r>
            <a:r>
              <a:rPr lang="zh-CN" altLang="en-US" dirty="0"/>
              <a:t>）</a:t>
            </a:r>
            <a:endParaRPr lang="en-US" altLang="zh-CN" dirty="0"/>
          </a:p>
          <a:p>
            <a:r>
              <a:rPr lang="en-US" altLang="zh-CN" dirty="0"/>
              <a:t>4</a:t>
            </a:r>
            <a:r>
              <a:rPr lang="zh-CN" altLang="en-US" dirty="0"/>
              <a:t>）需要要内存缓冲，无需硬件</a:t>
            </a:r>
            <a:r>
              <a:rPr lang="en-US" altLang="zh-CN" dirty="0"/>
              <a:t>Cache</a:t>
            </a:r>
            <a:r>
              <a:rPr lang="zh-CN" altLang="en-US" dirty="0"/>
              <a:t>。只需要检查</a:t>
            </a:r>
            <a:r>
              <a:rPr lang="en-US" altLang="zh-CN" dirty="0"/>
              <a:t>IO</a:t>
            </a:r>
            <a:r>
              <a:rPr lang="zh-CN" altLang="en-US" dirty="0"/>
              <a:t>是否结束时用</a:t>
            </a:r>
            <a:endParaRPr lang="en-US" altLang="zh-CN" dirty="0"/>
          </a:p>
          <a:p>
            <a:r>
              <a:rPr lang="en-US" altLang="zh-CN" dirty="0"/>
              <a:t>     </a:t>
            </a:r>
            <a:r>
              <a:rPr lang="zh-CN" altLang="en-US" dirty="0"/>
              <a:t>到轮询或中断操作。数据传输由显卡处理器自己负责</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67238" y="1005190"/>
            <a:ext cx="7809524" cy="484761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9"/>
          <p:cNvSpPr txBox="1"/>
          <p:nvPr/>
        </p:nvSpPr>
        <p:spPr>
          <a:xfrm>
            <a:off x="1742719" y="3919899"/>
            <a:ext cx="5755360" cy="1338146"/>
          </a:xfrm>
          <a:prstGeom prst="rect">
            <a:avLst/>
          </a:prstGeom>
        </p:spPr>
        <p:txBody>
          <a:bodyPr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000" b="1" dirty="0">
                <a:solidFill>
                  <a:srgbClr val="002C6C"/>
                </a:solidFill>
                <a:latin typeface="仿宋" panose="02010609060101010101" pitchFamily="49" charset="-122"/>
                <a:ea typeface="仿宋" panose="02010609060101010101" pitchFamily="49" charset="-122"/>
              </a:rPr>
              <a:t>本章结束，谢谢！</a:t>
            </a:r>
            <a:endParaRPr lang="zh-CN" altLang="en-US" sz="4000" b="1" dirty="0">
              <a:solidFill>
                <a:srgbClr val="002C6C"/>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6217"/>
    </mc:Choice>
    <mc:Fallback>
      <p:transition spd="slow" advTm="621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2883956" cy="507831"/>
          </a:xfrm>
        </p:spPr>
        <p:txBody>
          <a:bodyPr>
            <a:normAutofit fontScale="92500"/>
          </a:bodyPr>
          <a:lstStyle/>
          <a:p>
            <a:r>
              <a:rPr lang="en-US" altLang="zh-CN" dirty="0">
                <a:latin typeface="华文楷体" panose="02010600040101010101" pitchFamily="2" charset="-122"/>
                <a:ea typeface="华文楷体" panose="02010600040101010101" pitchFamily="2" charset="-122"/>
              </a:rPr>
              <a:t>9.2 I/O</a:t>
            </a:r>
            <a:r>
              <a:rPr lang="zh-CN" altLang="zh-CN" dirty="0">
                <a:latin typeface="华文楷体" panose="02010600040101010101" pitchFamily="2" charset="-122"/>
                <a:ea typeface="华文楷体" panose="02010600040101010101" pitchFamily="2" charset="-122"/>
              </a:rPr>
              <a:t>设备与控制器</a:t>
            </a:r>
            <a:r>
              <a:rPr lang="en-US" altLang="zh-CN" dirty="0">
                <a:latin typeface="华文楷体" panose="02010600040101010101" pitchFamily="2" charset="-122"/>
                <a:ea typeface="华文楷体" panose="02010600040101010101" pitchFamily="2" charset="-122"/>
              </a:rPr>
              <a:t> </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638178" y="1321343"/>
            <a:ext cx="3916890" cy="406815"/>
          </a:xfrm>
        </p:spPr>
        <p:txBody>
          <a:bodyPr>
            <a:normAutofit/>
          </a:bodyPr>
          <a:lstStyle/>
          <a:p>
            <a:r>
              <a:rPr lang="zh-CN" altLang="zh-CN" sz="2000" dirty="0">
                <a:solidFill>
                  <a:srgbClr val="6C0000"/>
                </a:solidFill>
                <a:latin typeface="华文楷体" panose="02010600040101010101" pitchFamily="2" charset="-122"/>
                <a:ea typeface="华文楷体" panose="02010600040101010101" pitchFamily="2" charset="-122"/>
              </a:rPr>
              <a:t>设备控制器的结构</a:t>
            </a:r>
            <a:endParaRPr lang="zh-CN" altLang="zh-CN" sz="2000" dirty="0">
              <a:solidFill>
                <a:srgbClr val="6C0000"/>
              </a:solidFill>
              <a:latin typeface="华文楷体" panose="02010600040101010101" pitchFamily="2" charset="-122"/>
              <a:ea typeface="华文楷体" panose="02010600040101010101" pitchFamily="2" charset="-122"/>
            </a:endParaRPr>
          </a:p>
          <a:p>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465643" y="135045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7" name="组合 6"/>
          <p:cNvGrpSpPr/>
          <p:nvPr/>
        </p:nvGrpSpPr>
        <p:grpSpPr>
          <a:xfrm>
            <a:off x="1049879" y="1828800"/>
            <a:ext cx="7128921" cy="3769766"/>
            <a:chOff x="0" y="0"/>
            <a:chExt cx="4163694" cy="2638261"/>
          </a:xfrm>
        </p:grpSpPr>
        <p:grpSp>
          <p:nvGrpSpPr>
            <p:cNvPr id="8" name="组合 7"/>
            <p:cNvGrpSpPr/>
            <p:nvPr/>
          </p:nvGrpSpPr>
          <p:grpSpPr>
            <a:xfrm>
              <a:off x="0" y="0"/>
              <a:ext cx="4163694" cy="2343150"/>
              <a:chOff x="0" y="0"/>
              <a:chExt cx="8466970" cy="5334000"/>
            </a:xfrm>
          </p:grpSpPr>
          <p:sp>
            <p:nvSpPr>
              <p:cNvPr id="10" name="AutoShape 38"/>
              <p:cNvSpPr>
                <a:spLocks noChangeAspect="1" noChangeArrowheads="1"/>
              </p:cNvSpPr>
              <p:nvPr/>
            </p:nvSpPr>
            <p:spPr bwMode="auto">
              <a:xfrm>
                <a:off x="457200" y="1204913"/>
                <a:ext cx="6781800" cy="412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p>
            </p:txBody>
          </p:sp>
          <p:sp>
            <p:nvSpPr>
              <p:cNvPr id="11" name="Rectangle 40"/>
              <p:cNvSpPr>
                <a:spLocks noChangeArrowheads="1"/>
              </p:cNvSpPr>
              <p:nvPr/>
            </p:nvSpPr>
            <p:spPr bwMode="auto">
              <a:xfrm>
                <a:off x="3276600" y="0"/>
                <a:ext cx="2286000" cy="84613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fontAlgn="base">
                  <a:spcAft>
                    <a:spcPts val="0"/>
                  </a:spcAft>
                </a:pP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设备控制器</a:t>
                </a:r>
                <a:endParaRPr lang="zh-CN" sz="1600">
                  <a:effectLst/>
                  <a:latin typeface="宋体" panose="02010600030101010101" pitchFamily="2" charset="-122"/>
                  <a:ea typeface="宋体" panose="02010600030101010101" pitchFamily="2" charset="-122"/>
                  <a:cs typeface="宋体" panose="02010600030101010101" pitchFamily="2" charset="-122"/>
                </a:endParaRPr>
              </a:p>
            </p:txBody>
          </p:sp>
          <p:sp>
            <p:nvSpPr>
              <p:cNvPr id="12" name="Rectangle 41"/>
              <p:cNvSpPr>
                <a:spLocks noChangeArrowheads="1"/>
              </p:cNvSpPr>
              <p:nvPr/>
            </p:nvSpPr>
            <p:spPr bwMode="auto">
              <a:xfrm>
                <a:off x="2057400" y="685800"/>
                <a:ext cx="4548188" cy="4343400"/>
              </a:xfrm>
              <a:prstGeom prst="rect">
                <a:avLst/>
              </a:prstGeom>
              <a:solidFill>
                <a:srgbClr val="FFFFFF"/>
              </a:solidFill>
              <a:ln w="19050">
                <a:solidFill>
                  <a:schemeClr val="tx1"/>
                </a:solidFill>
                <a:prstDash val="dash"/>
                <a:miter lim="800000"/>
              </a:ln>
            </p:spPr>
            <p:txBody>
              <a:bodyPr/>
              <a:lstStyle/>
              <a:p>
                <a:endParaRPr lang="zh-CN" altLang="en-US" sz="1600"/>
              </a:p>
            </p:txBody>
          </p:sp>
          <p:sp>
            <p:nvSpPr>
              <p:cNvPr id="13" name="Rectangle 42"/>
              <p:cNvSpPr>
                <a:spLocks noChangeArrowheads="1"/>
              </p:cNvSpPr>
              <p:nvPr/>
            </p:nvSpPr>
            <p:spPr bwMode="auto">
              <a:xfrm>
                <a:off x="2539712" y="1074738"/>
                <a:ext cx="1778000" cy="847724"/>
              </a:xfrm>
              <a:prstGeom prst="rect">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indent="57150" fontAlgn="base">
                  <a:spcAft>
                    <a:spcPts val="0"/>
                  </a:spcAft>
                </a:pP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控制寄存器</a:t>
                </a:r>
                <a:endParaRPr lang="zh-CN" sz="1600">
                  <a:effectLst/>
                  <a:latin typeface="宋体" panose="02010600030101010101" pitchFamily="2" charset="-122"/>
                  <a:ea typeface="宋体" panose="02010600030101010101" pitchFamily="2" charset="-122"/>
                  <a:cs typeface="宋体" panose="02010600030101010101" pitchFamily="2" charset="-122"/>
                </a:endParaRPr>
              </a:p>
            </p:txBody>
          </p:sp>
          <p:sp>
            <p:nvSpPr>
              <p:cNvPr id="14" name="Rectangle 43"/>
              <p:cNvSpPr>
                <a:spLocks noChangeArrowheads="1"/>
              </p:cNvSpPr>
              <p:nvPr/>
            </p:nvSpPr>
            <p:spPr bwMode="auto">
              <a:xfrm>
                <a:off x="4571479" y="1182688"/>
                <a:ext cx="1778000" cy="3160569"/>
              </a:xfrm>
              <a:prstGeom prst="rect">
                <a:avLst/>
              </a:prstGeom>
              <a:solidFill>
                <a:srgbClr val="FFFFFF"/>
              </a:solidFill>
              <a:ln w="9525">
                <a:solidFill>
                  <a:srgbClr val="000000"/>
                </a:solidFill>
                <a:miter lim="800000"/>
              </a:ln>
            </p:spPr>
            <p:txBody>
              <a:bodyPr/>
              <a:lstStyle/>
              <a:p>
                <a:pPr algn="just" fontAlgn="base">
                  <a:spcAft>
                    <a:spcPts val="0"/>
                  </a:spcAft>
                </a:pPr>
                <a:r>
                  <a:rPr lang="zh-CN" sz="16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设备地址</a:t>
                </a:r>
                <a:r>
                  <a:rPr lang="en-US" sz="1600" b="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p>
                <a:pPr algn="just" fontAlgn="base">
                  <a:spcAft>
                    <a:spcPts val="0"/>
                  </a:spcAft>
                </a:pPr>
                <a:r>
                  <a:rPr lang="zh-CN" sz="16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设备地址</a:t>
                </a:r>
                <a:r>
                  <a:rPr lang="en-US" sz="1600" b="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p>
                <a:pPr indent="509905" algn="just" fontAlgn="base">
                  <a:spcAft>
                    <a:spcPts val="0"/>
                  </a:spcAft>
                </a:pPr>
                <a:r>
                  <a:rPr lang="en-US" sz="1600" b="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p>
                <a:pPr indent="509905" algn="just" fontAlgn="base">
                  <a:spcAft>
                    <a:spcPts val="0"/>
                  </a:spcAft>
                </a:pPr>
                <a:r>
                  <a:rPr lang="en-US" sz="1600" dirty="0">
                    <a:effectLst/>
                    <a:latin typeface="宋体" panose="02010600030101010101" pitchFamily="2" charset="-122"/>
                    <a:ea typeface="宋体" panose="02010600030101010101" pitchFamily="2" charset="-122"/>
                    <a:cs typeface="宋体" panose="02010600030101010101" pitchFamily="2" charset="-122"/>
                  </a:rPr>
                  <a:t> </a:t>
                </a:r>
                <a:endParaRPr lang="en-US" sz="1600" dirty="0">
                  <a:effectLst/>
                  <a:latin typeface="宋体" panose="02010600030101010101" pitchFamily="2" charset="-122"/>
                  <a:ea typeface="宋体" panose="02010600030101010101" pitchFamily="2" charset="-122"/>
                  <a:cs typeface="宋体" panose="02010600030101010101" pitchFamily="2" charset="-122"/>
                </a:endParaRPr>
              </a:p>
              <a:p>
                <a:pPr indent="509905" algn="just" fontAlgn="base">
                  <a:spcAft>
                    <a:spcPts val="0"/>
                  </a:spcAft>
                </a:pP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indent="509905" algn="just" fontAlgn="base">
                  <a:spcAft>
                    <a:spcPts val="0"/>
                  </a:spcAft>
                </a:pPr>
                <a:endParaRPr lang="zh-CN" sz="1600" dirty="0">
                  <a:effectLst/>
                  <a:latin typeface="宋体" panose="02010600030101010101" pitchFamily="2" charset="-122"/>
                  <a:ea typeface="宋体" panose="02010600030101010101" pitchFamily="2" charset="-122"/>
                  <a:cs typeface="宋体" panose="02010600030101010101" pitchFamily="2" charset="-122"/>
                </a:endParaRPr>
              </a:p>
              <a:p>
                <a:pPr algn="just" fontAlgn="base">
                  <a:spcAft>
                    <a:spcPts val="0"/>
                  </a:spcAft>
                </a:pPr>
                <a:r>
                  <a:rPr lang="zh-CN" sz="16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设备地址</a:t>
                </a:r>
                <a:r>
                  <a:rPr lang="en-US" sz="1600" b="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n</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5" name="Rectangle 44"/>
              <p:cNvSpPr>
                <a:spLocks noChangeArrowheads="1"/>
              </p:cNvSpPr>
              <p:nvPr/>
            </p:nvSpPr>
            <p:spPr bwMode="auto">
              <a:xfrm>
                <a:off x="2539293" y="2203450"/>
                <a:ext cx="1876725" cy="1135721"/>
              </a:xfrm>
              <a:prstGeom prst="rect">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indent="57150" fontAlgn="base">
                  <a:spcAft>
                    <a:spcPts val="0"/>
                  </a:spcAft>
                </a:pP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a:t>
                </a:r>
                <a:r>
                  <a:rPr lang="en-US" sz="1600"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状态</a:t>
                </a:r>
                <a:endParaRPr lang="zh-CN" sz="1600">
                  <a:effectLst/>
                  <a:latin typeface="宋体" panose="02010600030101010101" pitchFamily="2" charset="-122"/>
                  <a:ea typeface="宋体" panose="02010600030101010101" pitchFamily="2" charset="-122"/>
                  <a:cs typeface="宋体" panose="02010600030101010101" pitchFamily="2" charset="-122"/>
                </a:endParaRPr>
              </a:p>
              <a:p>
                <a:pPr indent="114935" fontAlgn="base">
                  <a:spcAft>
                    <a:spcPts val="0"/>
                  </a:spcAft>
                </a:pP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寄存器</a:t>
                </a:r>
                <a:endParaRPr lang="zh-CN" sz="1600">
                  <a:effectLst/>
                  <a:latin typeface="宋体" panose="02010600030101010101" pitchFamily="2" charset="-122"/>
                  <a:ea typeface="宋体" panose="02010600030101010101" pitchFamily="2" charset="-122"/>
                  <a:cs typeface="宋体" panose="02010600030101010101" pitchFamily="2" charset="-122"/>
                </a:endParaRPr>
              </a:p>
            </p:txBody>
          </p:sp>
          <p:sp>
            <p:nvSpPr>
              <p:cNvPr id="16" name="Rectangle 45"/>
              <p:cNvSpPr>
                <a:spLocks noChangeArrowheads="1"/>
              </p:cNvSpPr>
              <p:nvPr/>
            </p:nvSpPr>
            <p:spPr bwMode="auto">
              <a:xfrm>
                <a:off x="2539824" y="3534317"/>
                <a:ext cx="1778000" cy="1212309"/>
              </a:xfrm>
              <a:prstGeom prst="rect">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indent="57150" fontAlgn="base">
                  <a:spcAft>
                    <a:spcPts val="0"/>
                  </a:spcAft>
                </a:pP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控制信号</a:t>
                </a:r>
                <a:endParaRPr lang="zh-CN" sz="1600">
                  <a:effectLst/>
                  <a:latin typeface="宋体" panose="02010600030101010101" pitchFamily="2" charset="-122"/>
                  <a:ea typeface="宋体" panose="02010600030101010101" pitchFamily="2" charset="-122"/>
                  <a:cs typeface="宋体" panose="02010600030101010101" pitchFamily="2" charset="-122"/>
                </a:endParaRPr>
              </a:p>
              <a:p>
                <a:pPr fontAlgn="base">
                  <a:spcAft>
                    <a:spcPts val="0"/>
                  </a:spcAft>
                </a:pP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（中断等）</a:t>
                </a:r>
                <a:endParaRPr lang="zh-CN" sz="1600">
                  <a:effectLst/>
                  <a:latin typeface="宋体" panose="02010600030101010101" pitchFamily="2" charset="-122"/>
                  <a:ea typeface="宋体" panose="02010600030101010101" pitchFamily="2" charset="-122"/>
                  <a:cs typeface="宋体" panose="02010600030101010101" pitchFamily="2" charset="-122"/>
                </a:endParaRPr>
              </a:p>
            </p:txBody>
          </p:sp>
          <p:sp>
            <p:nvSpPr>
              <p:cNvPr id="17" name="Rectangle 46"/>
              <p:cNvSpPr>
                <a:spLocks noChangeArrowheads="1"/>
              </p:cNvSpPr>
              <p:nvPr/>
            </p:nvSpPr>
            <p:spPr bwMode="auto">
              <a:xfrm>
                <a:off x="0" y="1357313"/>
                <a:ext cx="1268413" cy="1128712"/>
              </a:xfrm>
              <a:prstGeom prst="rect">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indent="57150" fontAlgn="base">
                  <a:spcAft>
                    <a:spcPts val="0"/>
                  </a:spcAft>
                </a:pPr>
                <a:r>
                  <a:rPr lang="en-US" sz="1600"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CPU</a:t>
                </a:r>
                <a:endParaRPr lang="zh-CN" sz="160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8" name="Line 47"/>
              <p:cNvCxnSpPr/>
              <p:nvPr/>
            </p:nvCxnSpPr>
            <p:spPr bwMode="auto">
              <a:xfrm flipH="1">
                <a:off x="1016000" y="3900488"/>
                <a:ext cx="1524000" cy="0"/>
              </a:xfrm>
              <a:prstGeom prst="line">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9" name="Line 48"/>
              <p:cNvCxnSpPr/>
              <p:nvPr/>
            </p:nvCxnSpPr>
            <p:spPr bwMode="auto">
              <a:xfrm flipV="1">
                <a:off x="1016000" y="2486025"/>
                <a:ext cx="0" cy="141446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cxnSp>
            <p:nvCxnSpPr>
              <p:cNvPr id="20" name="Line 49"/>
              <p:cNvCxnSpPr/>
              <p:nvPr/>
            </p:nvCxnSpPr>
            <p:spPr bwMode="auto">
              <a:xfrm>
                <a:off x="1268413" y="1639888"/>
                <a:ext cx="127158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cxnSp>
            <p:nvCxnSpPr>
              <p:cNvPr id="21" name="Line 50"/>
              <p:cNvCxnSpPr/>
              <p:nvPr/>
            </p:nvCxnSpPr>
            <p:spPr bwMode="auto">
              <a:xfrm>
                <a:off x="1268413" y="2139950"/>
                <a:ext cx="484187" cy="336550"/>
              </a:xfrm>
              <a:prstGeom prst="line">
                <a:avLst/>
              </a:prstGeom>
              <a:noFill/>
              <a:ln w="9525">
                <a:solidFill>
                  <a:srgbClr val="000000"/>
                </a:solidFill>
                <a:round/>
                <a:headEnd type="triangle" w="med" len="med"/>
              </a:ln>
              <a:extLst>
                <a:ext uri="{909E8E84-426E-40DD-AFC4-6F175D3DCCD1}">
                  <a14:hiddenFill xmlns:a14="http://schemas.microsoft.com/office/drawing/2010/main">
                    <a:noFill/>
                  </a14:hiddenFill>
                </a:ext>
              </a:extLst>
            </p:spPr>
          </p:cxnSp>
          <p:cxnSp>
            <p:nvCxnSpPr>
              <p:cNvPr id="22" name="Line 51"/>
              <p:cNvCxnSpPr/>
              <p:nvPr/>
            </p:nvCxnSpPr>
            <p:spPr bwMode="auto">
              <a:xfrm>
                <a:off x="1763713" y="2486025"/>
                <a:ext cx="76358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sp>
            <p:nvSpPr>
              <p:cNvPr id="23" name="Rectangle 52"/>
              <p:cNvSpPr>
                <a:spLocks noChangeArrowheads="1"/>
              </p:cNvSpPr>
              <p:nvPr/>
            </p:nvSpPr>
            <p:spPr bwMode="auto">
              <a:xfrm>
                <a:off x="7198558" y="1132104"/>
                <a:ext cx="1268412" cy="847724"/>
              </a:xfrm>
              <a:prstGeom prst="rect">
                <a:avLst/>
              </a:prstGeom>
              <a:solidFill>
                <a:srgbClr val="FFFFFF"/>
              </a:solidFill>
              <a:ln w="9525">
                <a:solidFill>
                  <a:srgbClr val="000000"/>
                </a:solidFill>
                <a:miter lim="800000"/>
              </a:ln>
            </p:spPr>
            <p:txBody>
              <a:bodyPr anchor="ctr" anchorCtr="1"/>
              <a:lstStyle/>
              <a:p>
                <a:pPr fontAlgn="base">
                  <a:spcAft>
                    <a:spcPts val="0"/>
                  </a:spcAft>
                </a:pP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设备</a:t>
                </a:r>
                <a:r>
                  <a:rPr lang="en-US" sz="1600"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endParaRPr lang="zh-CN" sz="1600">
                  <a:effectLst/>
                  <a:latin typeface="宋体" panose="02010600030101010101" pitchFamily="2" charset="-122"/>
                  <a:ea typeface="宋体" panose="02010600030101010101" pitchFamily="2" charset="-122"/>
                  <a:cs typeface="宋体" panose="02010600030101010101" pitchFamily="2" charset="-122"/>
                </a:endParaRPr>
              </a:p>
            </p:txBody>
          </p:sp>
          <p:sp>
            <p:nvSpPr>
              <p:cNvPr id="24" name="Rectangle 53"/>
              <p:cNvSpPr>
                <a:spLocks noChangeArrowheads="1"/>
              </p:cNvSpPr>
              <p:nvPr/>
            </p:nvSpPr>
            <p:spPr bwMode="auto">
              <a:xfrm>
                <a:off x="7162795" y="3390900"/>
                <a:ext cx="1268412" cy="849313"/>
              </a:xfrm>
              <a:prstGeom prst="rect">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fontAlgn="base">
                  <a:spcAft>
                    <a:spcPts val="0"/>
                  </a:spcAft>
                </a:pP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设备</a:t>
                </a:r>
                <a:r>
                  <a:rPr lang="en-US" sz="1600"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n</a:t>
                </a:r>
                <a:endParaRPr lang="zh-CN" sz="160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25" name="Line 54"/>
              <p:cNvCxnSpPr/>
              <p:nvPr/>
            </p:nvCxnSpPr>
            <p:spPr bwMode="auto">
              <a:xfrm>
                <a:off x="5979361" y="1561692"/>
                <a:ext cx="1219201"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cxnSp>
            <p:nvCxnSpPr>
              <p:cNvPr id="26" name="Line 55"/>
              <p:cNvCxnSpPr/>
              <p:nvPr/>
            </p:nvCxnSpPr>
            <p:spPr bwMode="auto">
              <a:xfrm flipV="1">
                <a:off x="6019800" y="3822700"/>
                <a:ext cx="11430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grpSp>
        <p:sp>
          <p:nvSpPr>
            <p:cNvPr id="9" name="文本框 2"/>
            <p:cNvSpPr txBox="1">
              <a:spLocks noChangeArrowheads="1"/>
            </p:cNvSpPr>
            <p:nvPr/>
          </p:nvSpPr>
          <p:spPr bwMode="auto">
            <a:xfrm>
              <a:off x="1335640" y="2373331"/>
              <a:ext cx="1847850" cy="264930"/>
            </a:xfrm>
            <a:prstGeom prst="rect">
              <a:avLst/>
            </a:prstGeom>
            <a:solidFill>
              <a:srgbClr val="FFFFFF"/>
            </a:solidFill>
            <a:ln w="9525">
              <a:noFill/>
              <a:miter lim="800000"/>
            </a:ln>
          </p:spPr>
          <p:txBody>
            <a:bodyPr rot="0" vert="horz" wrap="square" lIns="91440" tIns="45720" rIns="91440" bIns="45720" anchor="t" anchorCtr="0">
              <a:spAutoFit/>
            </a:bodyPr>
            <a:lstStyle/>
            <a:p>
              <a:pPr algn="just">
                <a:spcAft>
                  <a:spcPts val="0"/>
                </a:spcAft>
              </a:pPr>
              <a:r>
                <a:rPr lang="zh-CN" sz="1600" kern="100">
                  <a:effectLst/>
                  <a:latin typeface="Calibri" panose="020F0502020204030204" pitchFamily="34" charset="0"/>
                  <a:ea typeface="宋体" panose="02010600030101010101" pitchFamily="2" charset="-122"/>
                  <a:cs typeface="Times New Roman" panose="02020603050405020304" pitchFamily="18" charset="0"/>
                </a:rPr>
                <a:t>图</a:t>
              </a:r>
              <a:r>
                <a:rPr lang="en-US" sz="1600" kern="100">
                  <a:effectLst/>
                  <a:latin typeface="Calibri" panose="020F0502020204030204" pitchFamily="34" charset="0"/>
                  <a:ea typeface="宋体" panose="02010600030101010101" pitchFamily="2" charset="-122"/>
                  <a:cs typeface="Times New Roman" panose="02020603050405020304" pitchFamily="18" charset="0"/>
                </a:rPr>
                <a:t>9-2 </a:t>
              </a:r>
              <a:r>
                <a:rPr lang="zh-CN" sz="1600" kern="100">
                  <a:effectLst/>
                  <a:latin typeface="Calibri" panose="020F0502020204030204" pitchFamily="34" charset="0"/>
                  <a:ea typeface="宋体" panose="02010600030101010101" pitchFamily="2" charset="-122"/>
                  <a:cs typeface="Times New Roman" panose="02020603050405020304" pitchFamily="18" charset="0"/>
                </a:rPr>
                <a:t>设备控制器结构图</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2883956" cy="507831"/>
          </a:xfrm>
        </p:spPr>
        <p:txBody>
          <a:bodyPr>
            <a:normAutofit fontScale="92500"/>
          </a:bodyPr>
          <a:lstStyle/>
          <a:p>
            <a:r>
              <a:rPr lang="en-US" altLang="zh-CN" dirty="0">
                <a:latin typeface="华文楷体" panose="02010600040101010101" pitchFamily="2" charset="-122"/>
                <a:ea typeface="华文楷体" panose="02010600040101010101" pitchFamily="2" charset="-122"/>
              </a:rPr>
              <a:t>9.2 I/O</a:t>
            </a:r>
            <a:r>
              <a:rPr lang="zh-CN" altLang="zh-CN" dirty="0">
                <a:latin typeface="华文楷体" panose="02010600040101010101" pitchFamily="2" charset="-122"/>
                <a:ea typeface="华文楷体" panose="02010600040101010101" pitchFamily="2" charset="-122"/>
              </a:rPr>
              <a:t>设备与控制器</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638177" y="1321343"/>
            <a:ext cx="8005763" cy="370501"/>
          </a:xfrm>
        </p:spPr>
        <p:txBody>
          <a:bodyPr>
            <a:normAutofit/>
          </a:bodyPr>
          <a:lstStyle/>
          <a:p>
            <a:r>
              <a:rPr lang="zh-CN" altLang="zh-CN" sz="2000" dirty="0">
                <a:solidFill>
                  <a:srgbClr val="6C0000"/>
                </a:solidFill>
                <a:latin typeface="华文楷体" panose="02010600040101010101" pitchFamily="2" charset="-122"/>
                <a:ea typeface="华文楷体" panose="02010600040101010101" pitchFamily="2" charset="-122"/>
              </a:rPr>
              <a:t>设备控制器的</a:t>
            </a:r>
            <a:r>
              <a:rPr lang="en-US" altLang="zh-CN" sz="2000" dirty="0">
                <a:solidFill>
                  <a:srgbClr val="6C0000"/>
                </a:solidFill>
                <a:latin typeface="华文楷体" panose="02010600040101010101" pitchFamily="2" charset="-122"/>
                <a:ea typeface="华文楷体" panose="02010600040101010101" pitchFamily="2" charset="-122"/>
              </a:rPr>
              <a:t>I/O</a:t>
            </a:r>
            <a:r>
              <a:rPr lang="zh-CN" altLang="zh-CN" sz="2000" dirty="0">
                <a:solidFill>
                  <a:srgbClr val="6C0000"/>
                </a:solidFill>
                <a:latin typeface="华文楷体" panose="02010600040101010101" pitchFamily="2" charset="-122"/>
                <a:ea typeface="华文楷体" panose="02010600040101010101" pitchFamily="2" charset="-122"/>
              </a:rPr>
              <a:t>端口</a:t>
            </a:r>
            <a:endParaRPr lang="zh-CN" altLang="zh-CN" sz="2000" dirty="0">
              <a:solidFill>
                <a:srgbClr val="6C0000"/>
              </a:solidFill>
              <a:latin typeface="华文楷体" panose="02010600040101010101" pitchFamily="2" charset="-122"/>
              <a:ea typeface="华文楷体" panose="02010600040101010101" pitchFamily="2" charset="-122"/>
            </a:endParaRPr>
          </a:p>
          <a:p>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465643" y="135045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417699" y="1691650"/>
            <a:ext cx="8005763" cy="2015936"/>
          </a:xfrm>
          <a:prstGeom prst="rect">
            <a:avLst/>
          </a:prstGeom>
        </p:spPr>
        <p:txBody>
          <a:bodyPr wrap="square">
            <a:spAutoFit/>
          </a:bodyPr>
          <a:lstStyle/>
          <a:p>
            <a:pPr indent="266700" algn="just">
              <a:lnSpc>
                <a:spcPct val="125000"/>
              </a:lnSpc>
              <a:spcAft>
                <a:spcPts val="0"/>
              </a:spcAft>
            </a:pP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一个</a:t>
            </a:r>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控制器会拥有多个端口</a:t>
            </a: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。系统中</a:t>
            </a:r>
            <a:r>
              <a:rPr lang="en-US"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端口的</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编址</a:t>
            </a: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方式可有以下两种方式：即独立编址和统一编址。</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独立编址（专用的</a:t>
            </a:r>
            <a:r>
              <a:rPr lang="en-US" altLang="zh-CN" sz="2000" b="1" kern="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端口编址）</a:t>
            </a:r>
            <a:endParaRPr lang="zh-CN" altLang="zh-CN" sz="2000" b="1" kern="100"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内存和</a:t>
            </a:r>
            <a:r>
              <a:rPr lang="en-US"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端口在两个独立的地址空间中。</a:t>
            </a:r>
            <a:r>
              <a:rPr lang="en-US"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需要有专用的</a:t>
            </a:r>
            <a:r>
              <a:rPr lang="en-US"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指令，程序设计的灵活性较差。</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6" name="Picture 4"/>
          <p:cNvPicPr>
            <a:picLocks noChangeAspect="1" noChangeArrowheads="1"/>
          </p:cNvPicPr>
          <p:nvPr/>
        </p:nvPicPr>
        <p:blipFill>
          <a:blip r:embed="rId1">
            <a:extLst>
              <a:ext uri="{28A0092B-C50C-407E-A947-70E740481C1C}">
                <a14:useLocalDpi xmlns:a14="http://schemas.microsoft.com/office/drawing/2010/main" val="0"/>
              </a:ext>
            </a:extLst>
          </a:blip>
          <a:srcRect l="883" t="12469" r="656" b="12469"/>
          <a:stretch>
            <a:fillRect/>
          </a:stretch>
        </p:blipFill>
        <p:spPr bwMode="auto">
          <a:xfrm>
            <a:off x="1048496" y="2911509"/>
            <a:ext cx="6902450" cy="3946525"/>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endParaRPr lang="zh-CN" altLang="en-US" dirty="0"/>
          </a:p>
        </p:txBody>
      </p:sp>
      <p:sp>
        <p:nvSpPr>
          <p:cNvPr id="3" name="内容占位符 2"/>
          <p:cNvSpPr>
            <a:spLocks noGrp="1"/>
          </p:cNvSpPr>
          <p:nvPr>
            <p:ph sz="quarter" idx="13"/>
          </p:nvPr>
        </p:nvSpPr>
        <p:spPr>
          <a:xfrm>
            <a:off x="495301" y="1304138"/>
            <a:ext cx="8005763" cy="370501"/>
          </a:xfrm>
        </p:spPr>
        <p:txBody>
          <a:bodyPr>
            <a:noAutofit/>
          </a:bodyPr>
          <a:lstStyle/>
          <a:p>
            <a:pPr indent="266700" algn="just">
              <a:lnSpc>
                <a:spcPct val="125000"/>
              </a:lnSpc>
              <a:spcAft>
                <a:spcPts val="0"/>
              </a:spcAft>
            </a:pPr>
            <a:r>
              <a:rPr lang="en-US" altLang="zh-CN" sz="2000" kern="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2.</a:t>
            </a:r>
            <a:r>
              <a:rPr lang="zh-CN" altLang="zh-CN" sz="2000" kern="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统一编址（内存映射）</a:t>
            </a:r>
            <a:endParaRPr lang="zh-CN" altLang="zh-CN" sz="2000" kern="100"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sz="1600"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将内存和</a:t>
            </a:r>
            <a:r>
              <a:rPr lang="en-US" altLang="zh-CN" sz="1600"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sz="1600"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端口统一编址。当一个地址空间分配给</a:t>
            </a:r>
            <a:r>
              <a:rPr lang="en-US" altLang="zh-CN" sz="1600"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sz="1600"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端口以后，内存就不能再分配这一部分的地址空间。</a:t>
            </a:r>
            <a:endParaRPr lang="zh-CN" altLang="zh-CN" sz="1600" kern="100" dirty="0">
              <a:latin typeface="华文楷体" panose="02010600040101010101" pitchFamily="2" charset="-122"/>
              <a:ea typeface="华文楷体" panose="02010600040101010101" pitchFamily="2" charset="-122"/>
              <a:cs typeface="Times New Roman" panose="02020603050405020304" pitchFamily="18" charset="0"/>
            </a:endParaRPr>
          </a:p>
          <a:p>
            <a:endParaRPr lang="zh-CN" altLang="en-US" sz="2000" dirty="0"/>
          </a:p>
        </p:txBody>
      </p:sp>
      <p:sp>
        <p:nvSpPr>
          <p:cNvPr id="4" name="矩形 3"/>
          <p:cNvSpPr/>
          <p:nvPr/>
        </p:nvSpPr>
        <p:spPr>
          <a:xfrm>
            <a:off x="775755" y="2400321"/>
            <a:ext cx="7444853" cy="830997"/>
          </a:xfrm>
          <a:prstGeom prst="rect">
            <a:avLst/>
          </a:prstGeom>
        </p:spPr>
        <p:txBody>
          <a:bodyPr wrap="square">
            <a:spAutoFit/>
          </a:bodyPr>
          <a:lstStyle/>
          <a:p>
            <a:pPr>
              <a:lnSpc>
                <a:spcPct val="150000"/>
              </a:lnSpc>
              <a:spcBef>
                <a:spcPct val="0"/>
              </a:spcBef>
              <a:buClrTx/>
              <a:buSzTx/>
              <a:buFontTx/>
              <a:buNone/>
            </a:pPr>
            <a:r>
              <a:rPr lang="zh-CN" altLang="en-US" sz="1600" b="1" dirty="0">
                <a:latin typeface="华文楷体" panose="02010600040101010101" pitchFamily="2" charset="-122"/>
                <a:ea typeface="华文楷体" panose="02010600040101010101" pitchFamily="2" charset="-122"/>
              </a:rPr>
              <a:t>但是，这两者在硬件实现上的差异对于软件来说是完全透明的，驱动程序开发人员将内存映射方式的</a:t>
            </a:r>
            <a:r>
              <a:rPr lang="en-US" altLang="zh-CN" sz="1600" b="1" dirty="0">
                <a:latin typeface="华文楷体" panose="02010600040101010101" pitchFamily="2" charset="-122"/>
                <a:ea typeface="华文楷体" panose="02010600040101010101" pitchFamily="2" charset="-122"/>
              </a:rPr>
              <a:t>I/O</a:t>
            </a:r>
            <a:r>
              <a:rPr lang="zh-CN" altLang="en-US" sz="1600" b="1" dirty="0">
                <a:latin typeface="华文楷体" panose="02010600040101010101" pitchFamily="2" charset="-122"/>
                <a:ea typeface="华文楷体" panose="02010600040101010101" pitchFamily="2" charset="-122"/>
              </a:rPr>
              <a:t>端口和外设内存统一看作为“</a:t>
            </a:r>
            <a:r>
              <a:rPr lang="en-US" altLang="zh-CN" sz="1600" b="1" dirty="0">
                <a:latin typeface="华文楷体" panose="02010600040101010101" pitchFamily="2" charset="-122"/>
                <a:ea typeface="华文楷体" panose="02010600040101010101" pitchFamily="2" charset="-122"/>
              </a:rPr>
              <a:t>I/O</a:t>
            </a:r>
            <a:r>
              <a:rPr lang="zh-CN" altLang="en-US" sz="1600" b="1" dirty="0">
                <a:latin typeface="华文楷体" panose="02010600040101010101" pitchFamily="2" charset="-122"/>
                <a:ea typeface="华文楷体" panose="02010600040101010101" pitchFamily="2" charset="-122"/>
              </a:rPr>
              <a:t>内存”资源。</a:t>
            </a:r>
            <a:endParaRPr lang="zh-CN" altLang="en-US" sz="1600" b="1"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5344" y="3546002"/>
            <a:ext cx="3563213" cy="1973349"/>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8557" y="3413244"/>
            <a:ext cx="4657101" cy="22388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2883956" cy="507831"/>
          </a:xfrm>
        </p:spPr>
        <p:txBody>
          <a:bodyPr>
            <a:normAutofit fontScale="92500"/>
          </a:bodyPr>
          <a:lstStyle/>
          <a:p>
            <a:r>
              <a:rPr lang="en-US" altLang="zh-CN" dirty="0">
                <a:latin typeface="华文楷体" panose="02010600040101010101" pitchFamily="2" charset="-122"/>
                <a:ea typeface="华文楷体" panose="02010600040101010101" pitchFamily="2" charset="-122"/>
              </a:rPr>
              <a:t>9.2  I/O</a:t>
            </a:r>
            <a:r>
              <a:rPr lang="zh-CN" altLang="zh-CN" dirty="0">
                <a:latin typeface="华文楷体" panose="02010600040101010101" pitchFamily="2" charset="-122"/>
                <a:ea typeface="华文楷体" panose="02010600040101010101" pitchFamily="2" charset="-122"/>
              </a:rPr>
              <a:t>设备与控制器</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638177" y="1275567"/>
            <a:ext cx="8005763" cy="370501"/>
          </a:xfrm>
        </p:spPr>
        <p:txBody>
          <a:bodyPr>
            <a:noAutofit/>
          </a:bodyPr>
          <a:lstStyle/>
          <a:p>
            <a:r>
              <a:rPr lang="zh-CN" altLang="zh-CN" sz="2400" dirty="0">
                <a:solidFill>
                  <a:srgbClr val="6C0000"/>
                </a:solidFill>
                <a:latin typeface="华文楷体" panose="02010600040101010101" pitchFamily="2" charset="-122"/>
                <a:ea typeface="华文楷体" panose="02010600040101010101" pitchFamily="2" charset="-122"/>
              </a:rPr>
              <a:t>设备控制器的基本功能</a:t>
            </a:r>
            <a:endParaRPr lang="zh-CN" altLang="zh-CN" sz="2400" dirty="0">
              <a:solidFill>
                <a:srgbClr val="6C0000"/>
              </a:solidFill>
              <a:latin typeface="华文楷体" panose="02010600040101010101" pitchFamily="2" charset="-122"/>
              <a:ea typeface="华文楷体" panose="02010600040101010101" pitchFamily="2" charset="-122"/>
            </a:endParaRPr>
          </a:p>
          <a:p>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465643" y="136766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1138238" y="2028453"/>
            <a:ext cx="4517496" cy="3877985"/>
          </a:xfrm>
          <a:prstGeom prst="rect">
            <a:avLst/>
          </a:prstGeom>
        </p:spPr>
        <p:txBody>
          <a:bodyPr wrap="square">
            <a:spAutoFit/>
          </a:bodyPr>
          <a:lstStyle/>
          <a:p>
            <a:pPr indent="266700" algn="just">
              <a:lnSpc>
                <a:spcPct val="150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．数据缓冲</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50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．差错控制</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50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．数据交换</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50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4</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．标识和报告设备的状态</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50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5</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．接收和识别命令</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50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6</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．地址识别</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9.3  </a:t>
            </a:r>
            <a:r>
              <a:rPr lang="zh-CN" altLang="zh-CN" dirty="0">
                <a:latin typeface="华文楷体" panose="02010600040101010101" pitchFamily="2" charset="-122"/>
                <a:ea typeface="华文楷体" panose="02010600040101010101" pitchFamily="2" charset="-122"/>
              </a:rPr>
              <a:t>设备数据传输控制方法</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638177" y="1275567"/>
            <a:ext cx="8005763"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轮询方式</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465643" y="136766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38176" y="1806770"/>
            <a:ext cx="8005763" cy="1323439"/>
          </a:xfrm>
          <a:prstGeom prst="rect">
            <a:avLst/>
          </a:prstGeom>
        </p:spPr>
        <p:txBody>
          <a:bodyPr wrap="square">
            <a:spAutoFit/>
          </a:bodyPr>
          <a:lstStyle/>
          <a:p>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轮询方式也称为</a:t>
            </a:r>
            <a:r>
              <a:rPr lang="zh-CN" altLang="zh-CN"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程序直接控制</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方式，该方式采用用户程序直接控制主机与</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外部设备</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之间进行输入</a:t>
            </a:r>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输出操作。</a:t>
            </a:r>
            <a:r>
              <a:rPr lang="en-US" altLang="zh-CN"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必须不停地循环测试</a:t>
            </a:r>
            <a:r>
              <a:rPr lang="en-US" altLang="zh-CN"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I/O</a:t>
            </a:r>
            <a:r>
              <a:rPr lang="zh-CN" altLang="zh-CN"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设备的状态端口，当发现设备处于准备好</a:t>
            </a:r>
            <a:r>
              <a:rPr lang="en-US" altLang="zh-CN"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(Ready)</a:t>
            </a:r>
            <a:r>
              <a:rPr lang="zh-CN" altLang="zh-CN"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状态时，</a:t>
            </a:r>
            <a:r>
              <a:rPr lang="en-US" altLang="zh-CN"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就可以与</a:t>
            </a:r>
            <a:r>
              <a:rPr lang="en-US" altLang="zh-CN"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I/O</a:t>
            </a:r>
            <a:r>
              <a:rPr lang="zh-CN" altLang="zh-CN"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设备进行数据存取操作。</a:t>
            </a:r>
            <a:endParaRPr lang="zh-CN" altLang="zh-CN"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7" name="组合 6"/>
          <p:cNvGrpSpPr/>
          <p:nvPr/>
        </p:nvGrpSpPr>
        <p:grpSpPr>
          <a:xfrm>
            <a:off x="87340" y="3422019"/>
            <a:ext cx="9056660" cy="2497176"/>
            <a:chOff x="0" y="0"/>
            <a:chExt cx="5591175" cy="1711517"/>
          </a:xfrm>
        </p:grpSpPr>
        <p:grpSp>
          <p:nvGrpSpPr>
            <p:cNvPr id="8" name="组合 7"/>
            <p:cNvGrpSpPr/>
            <p:nvPr/>
          </p:nvGrpSpPr>
          <p:grpSpPr bwMode="auto">
            <a:xfrm>
              <a:off x="0" y="0"/>
              <a:ext cx="5591175" cy="1295300"/>
              <a:chOff x="0" y="0"/>
              <a:chExt cx="55911" cy="12953"/>
            </a:xfrm>
          </p:grpSpPr>
          <p:grpSp>
            <p:nvGrpSpPr>
              <p:cNvPr id="10" name="组合 9"/>
              <p:cNvGrpSpPr/>
              <p:nvPr/>
            </p:nvGrpSpPr>
            <p:grpSpPr bwMode="auto">
              <a:xfrm>
                <a:off x="0" y="0"/>
                <a:ext cx="55911" cy="12953"/>
                <a:chOff x="0" y="0"/>
                <a:chExt cx="55911" cy="12953"/>
              </a:xfrm>
            </p:grpSpPr>
            <p:grpSp>
              <p:nvGrpSpPr>
                <p:cNvPr id="12" name="组合 11"/>
                <p:cNvGrpSpPr/>
                <p:nvPr/>
              </p:nvGrpSpPr>
              <p:grpSpPr bwMode="auto">
                <a:xfrm>
                  <a:off x="0" y="1905"/>
                  <a:ext cx="55911" cy="11048"/>
                  <a:chOff x="0" y="0"/>
                  <a:chExt cx="55911" cy="11048"/>
                </a:xfrm>
              </p:grpSpPr>
              <p:grpSp>
                <p:nvGrpSpPr>
                  <p:cNvPr id="18" name="组合 17"/>
                  <p:cNvGrpSpPr/>
                  <p:nvPr/>
                </p:nvGrpSpPr>
                <p:grpSpPr bwMode="auto">
                  <a:xfrm>
                    <a:off x="0" y="0"/>
                    <a:ext cx="52482" cy="6858"/>
                    <a:chOff x="0" y="0"/>
                    <a:chExt cx="52482" cy="6858"/>
                  </a:xfrm>
                </p:grpSpPr>
                <p:sp>
                  <p:nvSpPr>
                    <p:cNvPr id="31" name="Text Box 26"/>
                    <p:cNvSpPr txBox="1">
                      <a:spLocks noChangeArrowheads="1"/>
                    </p:cNvSpPr>
                    <p:nvPr/>
                  </p:nvSpPr>
                  <p:spPr bwMode="auto">
                    <a:xfrm>
                      <a:off x="0" y="857"/>
                      <a:ext cx="6667" cy="4008"/>
                    </a:xfrm>
                    <a:prstGeom prst="rect">
                      <a:avLst/>
                    </a:prstGeom>
                    <a:solidFill>
                      <a:srgbClr val="FFFFFF"/>
                    </a:solidFill>
                    <a:ln w="9525">
                      <a:solidFill>
                        <a:srgbClr val="000000"/>
                      </a:solidFill>
                      <a:miter lim="800000"/>
                    </a:ln>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向外设发</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出读命令</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2" name="Text Box 27"/>
                    <p:cNvSpPr txBox="1">
                      <a:spLocks noChangeArrowheads="1"/>
                    </p:cNvSpPr>
                    <p:nvPr/>
                  </p:nvSpPr>
                  <p:spPr bwMode="auto">
                    <a:xfrm>
                      <a:off x="8477" y="857"/>
                      <a:ext cx="7429" cy="4008"/>
                    </a:xfrm>
                    <a:prstGeom prst="rect">
                      <a:avLst/>
                    </a:prstGeom>
                    <a:solidFill>
                      <a:srgbClr val="FFFFFF"/>
                    </a:solidFill>
                    <a:ln w="9525">
                      <a:solidFill>
                        <a:srgbClr val="000000"/>
                      </a:solidFill>
                      <a:miter lim="800000"/>
                    </a:ln>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读</a:t>
                      </a:r>
                      <a:r>
                        <a:rPr lang="en-US" sz="1600" b="1" kern="100">
                          <a:effectLst/>
                          <a:latin typeface="Calibri" panose="020F0502020204030204" pitchFamily="34" charset="0"/>
                          <a:ea typeface="宋体" panose="02010600030101010101" pitchFamily="2" charset="-122"/>
                          <a:cs typeface="Times New Roman" panose="02020603050405020304" pitchFamily="18" charset="0"/>
                        </a:rPr>
                        <a:t>I/O</a:t>
                      </a:r>
                      <a:r>
                        <a:rPr lang="zh-CN" sz="1600" b="1" kern="100">
                          <a:effectLst/>
                          <a:latin typeface="Calibri" panose="020F0502020204030204" pitchFamily="34" charset="0"/>
                          <a:ea typeface="宋体" panose="02010600030101010101" pitchFamily="2" charset="-122"/>
                          <a:cs typeface="Times New Roman" panose="02020603050405020304" pitchFamily="18" charset="0"/>
                        </a:rPr>
                        <a:t>控制器的状态</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grpSp>
                  <p:nvGrpSpPr>
                    <p:cNvPr id="33" name="组合 32"/>
                    <p:cNvGrpSpPr/>
                    <p:nvPr/>
                  </p:nvGrpSpPr>
                  <p:grpSpPr bwMode="auto">
                    <a:xfrm>
                      <a:off x="17621" y="95"/>
                      <a:ext cx="10954" cy="6763"/>
                      <a:chOff x="0" y="0"/>
                      <a:chExt cx="10953" cy="6762"/>
                    </a:xfrm>
                  </p:grpSpPr>
                  <p:sp>
                    <p:nvSpPr>
                      <p:cNvPr id="41" name="菱形 40"/>
                      <p:cNvSpPr>
                        <a:spLocks noChangeArrowheads="1"/>
                      </p:cNvSpPr>
                      <p:nvPr/>
                    </p:nvSpPr>
                    <p:spPr bwMode="auto">
                      <a:xfrm>
                        <a:off x="0" y="0"/>
                        <a:ext cx="10953" cy="6762"/>
                      </a:xfrm>
                      <a:prstGeom prst="diamond">
                        <a:avLst/>
                      </a:prstGeom>
                      <a:solidFill>
                        <a:srgbClr val="FFFFFF"/>
                      </a:solidFill>
                      <a:ln w="12700">
                        <a:solidFill>
                          <a:schemeClr val="tx1">
                            <a:lumMod val="100000"/>
                            <a:lumOff val="0"/>
                          </a:schemeClr>
                        </a:solidFill>
                        <a:miter lim="800000"/>
                      </a:ln>
                    </p:spPr>
                    <p:txBody>
                      <a:bodyPr rot="0" vert="horz" wrap="square" lIns="91440" tIns="45720" rIns="91440" bIns="45720" anchor="ctr" anchorCtr="0" upright="1">
                        <a:noAutofit/>
                      </a:bodyPr>
                      <a:lstStyle/>
                      <a:p>
                        <a:endParaRPr lang="zh-CN" altLang="en-US" sz="1600" b="1"/>
                      </a:p>
                    </p:txBody>
                  </p:sp>
                  <p:sp>
                    <p:nvSpPr>
                      <p:cNvPr id="42" name="Text Box 30"/>
                      <p:cNvSpPr txBox="1">
                        <a:spLocks noChangeArrowheads="1"/>
                      </p:cNvSpPr>
                      <p:nvPr/>
                    </p:nvSpPr>
                    <p:spPr bwMode="auto">
                      <a:xfrm>
                        <a:off x="2476" y="1048"/>
                        <a:ext cx="6578" cy="4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数据是否准备好？</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34" name="组合 33"/>
                    <p:cNvGrpSpPr/>
                    <p:nvPr/>
                  </p:nvGrpSpPr>
                  <p:grpSpPr bwMode="auto">
                    <a:xfrm>
                      <a:off x="41529" y="0"/>
                      <a:ext cx="10953" cy="6762"/>
                      <a:chOff x="0" y="0"/>
                      <a:chExt cx="10953" cy="6762"/>
                    </a:xfrm>
                  </p:grpSpPr>
                  <p:sp>
                    <p:nvSpPr>
                      <p:cNvPr id="39" name="菱形 38"/>
                      <p:cNvSpPr>
                        <a:spLocks noChangeArrowheads="1"/>
                      </p:cNvSpPr>
                      <p:nvPr/>
                    </p:nvSpPr>
                    <p:spPr bwMode="auto">
                      <a:xfrm>
                        <a:off x="0" y="0"/>
                        <a:ext cx="10953" cy="6762"/>
                      </a:xfrm>
                      <a:prstGeom prst="diamond">
                        <a:avLst/>
                      </a:prstGeom>
                      <a:solidFill>
                        <a:srgbClr val="FFFFFF"/>
                      </a:solidFill>
                      <a:ln w="12700">
                        <a:solidFill>
                          <a:schemeClr val="tx1">
                            <a:lumMod val="100000"/>
                            <a:lumOff val="0"/>
                          </a:schemeClr>
                        </a:solidFill>
                        <a:miter lim="800000"/>
                      </a:ln>
                    </p:spPr>
                    <p:txBody>
                      <a:bodyPr rot="0" vert="horz" wrap="square" lIns="91440" tIns="45720" rIns="91440" bIns="45720" anchor="ctr" anchorCtr="0" upright="1">
                        <a:noAutofit/>
                      </a:bodyPr>
                      <a:lstStyle/>
                      <a:p>
                        <a:endParaRPr lang="zh-CN" altLang="en-US" sz="1600" b="1"/>
                      </a:p>
                    </p:txBody>
                  </p:sp>
                  <p:sp>
                    <p:nvSpPr>
                      <p:cNvPr id="40" name="Text Box 33"/>
                      <p:cNvSpPr txBox="1">
                        <a:spLocks noChangeArrowheads="1"/>
                      </p:cNvSpPr>
                      <p:nvPr/>
                    </p:nvSpPr>
                    <p:spPr bwMode="auto">
                      <a:xfrm>
                        <a:off x="2476" y="1048"/>
                        <a:ext cx="6578" cy="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是否完成读入？</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grpSp>
                <p:cxnSp>
                  <p:nvCxnSpPr>
                    <p:cNvPr id="35" name="直接箭头连接符 34"/>
                    <p:cNvCxnSpPr>
                      <a:cxnSpLocks noChangeShapeType="1"/>
                    </p:cNvCxnSpPr>
                    <p:nvPr/>
                  </p:nvCxnSpPr>
                  <p:spPr bwMode="auto">
                    <a:xfrm>
                      <a:off x="16002" y="3524"/>
                      <a:ext cx="1714" cy="0"/>
                    </a:xfrm>
                    <a:prstGeom prst="straightConnector1">
                      <a:avLst/>
                    </a:prstGeom>
                    <a:noFill/>
                    <a:ln w="6350">
                      <a:solidFill>
                        <a:schemeClr val="tx1">
                          <a:lumMod val="100000"/>
                          <a:lumOff val="0"/>
                        </a:schemeClr>
                      </a:solidFill>
                      <a:miter lim="800000"/>
                      <a:tailEnd type="triangle" w="med" len="med"/>
                    </a:ln>
                    <a:extLst>
                      <a:ext uri="{909E8E84-426E-40DD-AFC4-6F175D3DCCD1}">
                        <a14:hiddenFill xmlns:a14="http://schemas.microsoft.com/office/drawing/2010/main">
                          <a:noFill/>
                        </a14:hiddenFill>
                      </a:ext>
                    </a:extLst>
                  </p:spPr>
                </p:cxnSp>
                <p:cxnSp>
                  <p:nvCxnSpPr>
                    <p:cNvPr id="36" name="直接箭头连接符 35"/>
                    <p:cNvCxnSpPr>
                      <a:cxnSpLocks noChangeShapeType="1"/>
                    </p:cNvCxnSpPr>
                    <p:nvPr/>
                  </p:nvCxnSpPr>
                  <p:spPr bwMode="auto">
                    <a:xfrm>
                      <a:off x="39814" y="3429"/>
                      <a:ext cx="1905" cy="0"/>
                    </a:xfrm>
                    <a:prstGeom prst="straightConnector1">
                      <a:avLst/>
                    </a:prstGeom>
                    <a:noFill/>
                    <a:ln w="6350">
                      <a:solidFill>
                        <a:schemeClr val="tx1">
                          <a:lumMod val="100000"/>
                          <a:lumOff val="0"/>
                        </a:schemeClr>
                      </a:solidFill>
                      <a:miter lim="800000"/>
                      <a:tailEnd type="triangle" w="med" len="med"/>
                    </a:ln>
                    <a:extLst>
                      <a:ext uri="{909E8E84-426E-40DD-AFC4-6F175D3DCCD1}">
                        <a14:hiddenFill xmlns:a14="http://schemas.microsoft.com/office/drawing/2010/main">
                          <a:noFill/>
                        </a14:hiddenFill>
                      </a:ext>
                    </a:extLst>
                  </p:spPr>
                </p:cxnSp>
                <p:cxnSp>
                  <p:nvCxnSpPr>
                    <p:cNvPr id="37" name="直接箭头连接符 36"/>
                    <p:cNvCxnSpPr>
                      <a:cxnSpLocks noChangeShapeType="1"/>
                    </p:cNvCxnSpPr>
                    <p:nvPr/>
                  </p:nvCxnSpPr>
                  <p:spPr bwMode="auto">
                    <a:xfrm>
                      <a:off x="6858" y="3524"/>
                      <a:ext cx="1714" cy="0"/>
                    </a:xfrm>
                    <a:prstGeom prst="straightConnector1">
                      <a:avLst/>
                    </a:prstGeom>
                    <a:noFill/>
                    <a:ln w="6350">
                      <a:solidFill>
                        <a:schemeClr val="tx1">
                          <a:lumMod val="100000"/>
                          <a:lumOff val="0"/>
                        </a:schemeClr>
                      </a:solidFill>
                      <a:miter lim="800000"/>
                      <a:tailEnd type="triangle" w="med" len="med"/>
                    </a:ln>
                    <a:extLst>
                      <a:ext uri="{909E8E84-426E-40DD-AFC4-6F175D3DCCD1}">
                        <a14:hiddenFill xmlns:a14="http://schemas.microsoft.com/office/drawing/2010/main">
                          <a:noFill/>
                        </a14:hiddenFill>
                      </a:ext>
                    </a:extLst>
                  </p:spPr>
                </p:cxnSp>
                <p:cxnSp>
                  <p:nvCxnSpPr>
                    <p:cNvPr id="38" name="直接箭头连接符 37"/>
                    <p:cNvCxnSpPr>
                      <a:cxnSpLocks noChangeShapeType="1"/>
                    </p:cNvCxnSpPr>
                    <p:nvPr/>
                  </p:nvCxnSpPr>
                  <p:spPr bwMode="auto">
                    <a:xfrm>
                      <a:off x="28765" y="3429"/>
                      <a:ext cx="1619" cy="0"/>
                    </a:xfrm>
                    <a:prstGeom prst="straightConnector1">
                      <a:avLst/>
                    </a:prstGeom>
                    <a:noFill/>
                    <a:ln w="6350">
                      <a:solidFill>
                        <a:schemeClr val="tx1">
                          <a:lumMod val="100000"/>
                          <a:lumOff val="0"/>
                        </a:schemeClr>
                      </a:solidFill>
                      <a:miter lim="800000"/>
                      <a:tailEnd type="triangle" w="med" len="med"/>
                    </a:ln>
                    <a:extLst>
                      <a:ext uri="{909E8E84-426E-40DD-AFC4-6F175D3DCCD1}">
                        <a14:hiddenFill xmlns:a14="http://schemas.microsoft.com/office/drawing/2010/main">
                          <a:noFill/>
                        </a14:hiddenFill>
                      </a:ext>
                    </a:extLst>
                  </p:spPr>
                </p:cxnSp>
              </p:grpSp>
              <p:sp>
                <p:nvSpPr>
                  <p:cNvPr id="19" name="Text Box 38"/>
                  <p:cNvSpPr txBox="1">
                    <a:spLocks noChangeArrowheads="1"/>
                  </p:cNvSpPr>
                  <p:nvPr/>
                </p:nvSpPr>
                <p:spPr bwMode="auto">
                  <a:xfrm>
                    <a:off x="27717" y="857"/>
                    <a:ext cx="3429"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是</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grpSp>
                <p:nvGrpSpPr>
                  <p:cNvPr id="20" name="组合 19"/>
                  <p:cNvGrpSpPr/>
                  <p:nvPr/>
                </p:nvGrpSpPr>
                <p:grpSpPr bwMode="auto">
                  <a:xfrm>
                    <a:off x="3524" y="857"/>
                    <a:ext cx="52387" cy="10191"/>
                    <a:chOff x="0" y="0"/>
                    <a:chExt cx="52387" cy="10191"/>
                  </a:xfrm>
                </p:grpSpPr>
                <p:sp>
                  <p:nvSpPr>
                    <p:cNvPr id="21" name="Text Box 40"/>
                    <p:cNvSpPr txBox="1">
                      <a:spLocks noChangeArrowheads="1"/>
                    </p:cNvSpPr>
                    <p:nvPr/>
                  </p:nvSpPr>
                  <p:spPr bwMode="auto">
                    <a:xfrm>
                      <a:off x="26765" y="0"/>
                      <a:ext cx="9525" cy="4008"/>
                    </a:xfrm>
                    <a:prstGeom prst="rect">
                      <a:avLst/>
                    </a:prstGeom>
                    <a:solidFill>
                      <a:srgbClr val="FFFFFF"/>
                    </a:solidFill>
                    <a:ln w="9525">
                      <a:solidFill>
                        <a:srgbClr val="000000"/>
                      </a:solidFill>
                      <a:miter lim="800000"/>
                    </a:ln>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将数据从</a:t>
                      </a:r>
                      <a:r>
                        <a:rPr lang="en-US" sz="1600" b="1" kern="100">
                          <a:effectLst/>
                          <a:latin typeface="Calibri" panose="020F0502020204030204" pitchFamily="34" charset="0"/>
                          <a:ea typeface="宋体" panose="02010600030101010101" pitchFamily="2" charset="-122"/>
                          <a:cs typeface="Times New Roman" panose="02020603050405020304" pitchFamily="18" charset="0"/>
                        </a:rPr>
                        <a:t>I/O</a:t>
                      </a:r>
                      <a:r>
                        <a:rPr lang="zh-CN" sz="1600" b="1" kern="100">
                          <a:effectLst/>
                          <a:latin typeface="Calibri" panose="020F0502020204030204" pitchFamily="34" charset="0"/>
                          <a:ea typeface="宋体" panose="02010600030101010101" pitchFamily="2" charset="-122"/>
                          <a:cs typeface="Times New Roman" panose="02020603050405020304" pitchFamily="18" charset="0"/>
                        </a:rPr>
                        <a:t>控制器读入内存</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22" name="直接连接符 21"/>
                    <p:cNvCxnSpPr>
                      <a:cxnSpLocks noChangeShapeType="1"/>
                    </p:cNvCxnSpPr>
                    <p:nvPr/>
                  </p:nvCxnSpPr>
                  <p:spPr bwMode="auto">
                    <a:xfrm>
                      <a:off x="43529" y="6000"/>
                      <a:ext cx="95" cy="4096"/>
                    </a:xfrm>
                    <a:prstGeom prst="line">
                      <a:avLst/>
                    </a:prstGeom>
                    <a:noFill/>
                    <a:ln w="6350">
                      <a:solidFill>
                        <a:schemeClr val="tx1">
                          <a:lumMod val="100000"/>
                          <a:lumOff val="0"/>
                        </a:schemeClr>
                      </a:solidFill>
                      <a:miter lim="800000"/>
                    </a:ln>
                    <a:extLst>
                      <a:ext uri="{909E8E84-426E-40DD-AFC4-6F175D3DCCD1}">
                        <a14:hiddenFill xmlns:a14="http://schemas.microsoft.com/office/drawing/2010/main">
                          <a:noFill/>
                        </a14:hiddenFill>
                      </a:ext>
                    </a:extLst>
                  </p:spPr>
                </p:cxnSp>
                <p:cxnSp>
                  <p:nvCxnSpPr>
                    <p:cNvPr id="23" name="直接连接符 22"/>
                    <p:cNvCxnSpPr>
                      <a:cxnSpLocks noChangeShapeType="1"/>
                    </p:cNvCxnSpPr>
                    <p:nvPr/>
                  </p:nvCxnSpPr>
                  <p:spPr bwMode="auto">
                    <a:xfrm flipH="1" flipV="1">
                      <a:off x="0" y="9810"/>
                      <a:ext cx="43624" cy="381"/>
                    </a:xfrm>
                    <a:prstGeom prst="line">
                      <a:avLst/>
                    </a:prstGeom>
                    <a:noFill/>
                    <a:ln w="6350">
                      <a:solidFill>
                        <a:schemeClr val="tx1">
                          <a:lumMod val="100000"/>
                          <a:lumOff val="0"/>
                        </a:schemeClr>
                      </a:solidFill>
                      <a:miter lim="800000"/>
                    </a:ln>
                    <a:extLst>
                      <a:ext uri="{909E8E84-426E-40DD-AFC4-6F175D3DCCD1}">
                        <a14:hiddenFill xmlns:a14="http://schemas.microsoft.com/office/drawing/2010/main">
                          <a:noFill/>
                        </a14:hiddenFill>
                      </a:ext>
                    </a:extLst>
                  </p:spPr>
                </p:cxnSp>
                <p:cxnSp>
                  <p:nvCxnSpPr>
                    <p:cNvPr id="24" name="直接箭头连接符 23"/>
                    <p:cNvCxnSpPr>
                      <a:cxnSpLocks noChangeShapeType="1"/>
                    </p:cNvCxnSpPr>
                    <p:nvPr/>
                  </p:nvCxnSpPr>
                  <p:spPr bwMode="auto">
                    <a:xfrm flipV="1">
                      <a:off x="95" y="4953"/>
                      <a:ext cx="0" cy="4845"/>
                    </a:xfrm>
                    <a:prstGeom prst="straightConnector1">
                      <a:avLst/>
                    </a:prstGeom>
                    <a:noFill/>
                    <a:ln w="6350">
                      <a:solidFill>
                        <a:schemeClr val="tx1">
                          <a:lumMod val="100000"/>
                          <a:lumOff val="0"/>
                        </a:schemeClr>
                      </a:solidFill>
                      <a:miter lim="800000"/>
                      <a:tailEnd type="triangle" w="med" len="med"/>
                    </a:ln>
                    <a:extLst>
                      <a:ext uri="{909E8E84-426E-40DD-AFC4-6F175D3DCCD1}">
                        <a14:hiddenFill xmlns:a14="http://schemas.microsoft.com/office/drawing/2010/main">
                          <a:noFill/>
                        </a14:hiddenFill>
                      </a:ext>
                    </a:extLst>
                  </p:spPr>
                </p:cxnSp>
                <p:cxnSp>
                  <p:nvCxnSpPr>
                    <p:cNvPr id="25" name="直接连接符 24"/>
                    <p:cNvCxnSpPr>
                      <a:cxnSpLocks noChangeShapeType="1"/>
                    </p:cNvCxnSpPr>
                    <p:nvPr/>
                  </p:nvCxnSpPr>
                  <p:spPr bwMode="auto">
                    <a:xfrm flipH="1" flipV="1">
                      <a:off x="4191" y="8572"/>
                      <a:ext cx="15525" cy="95"/>
                    </a:xfrm>
                    <a:prstGeom prst="line">
                      <a:avLst/>
                    </a:prstGeom>
                    <a:noFill/>
                    <a:ln w="6350">
                      <a:solidFill>
                        <a:schemeClr val="tx1">
                          <a:lumMod val="100000"/>
                          <a:lumOff val="0"/>
                        </a:schemeClr>
                      </a:solidFill>
                      <a:miter lim="800000"/>
                    </a:ln>
                    <a:extLst>
                      <a:ext uri="{909E8E84-426E-40DD-AFC4-6F175D3DCCD1}">
                        <a14:hiddenFill xmlns:a14="http://schemas.microsoft.com/office/drawing/2010/main">
                          <a:noFill/>
                        </a14:hiddenFill>
                      </a:ext>
                    </a:extLst>
                  </p:spPr>
                </p:cxnSp>
                <p:cxnSp>
                  <p:nvCxnSpPr>
                    <p:cNvPr id="26" name="直接箭头连接符 25"/>
                    <p:cNvCxnSpPr>
                      <a:cxnSpLocks noChangeShapeType="1"/>
                    </p:cNvCxnSpPr>
                    <p:nvPr/>
                  </p:nvCxnSpPr>
                  <p:spPr bwMode="auto">
                    <a:xfrm flipV="1">
                      <a:off x="4286" y="3429"/>
                      <a:ext cx="0" cy="5238"/>
                    </a:xfrm>
                    <a:prstGeom prst="straightConnector1">
                      <a:avLst/>
                    </a:prstGeom>
                    <a:noFill/>
                    <a:ln w="6350">
                      <a:solidFill>
                        <a:schemeClr val="tx1">
                          <a:lumMod val="100000"/>
                          <a:lumOff val="0"/>
                        </a:schemeClr>
                      </a:solidFill>
                      <a:miter lim="800000"/>
                      <a:tailEnd type="triangle" w="med" len="med"/>
                    </a:ln>
                    <a:extLst>
                      <a:ext uri="{909E8E84-426E-40DD-AFC4-6F175D3DCCD1}">
                        <a14:hiddenFill xmlns:a14="http://schemas.microsoft.com/office/drawing/2010/main">
                          <a:noFill/>
                        </a14:hiddenFill>
                      </a:ext>
                    </a:extLst>
                  </p:spPr>
                </p:cxnSp>
                <p:sp>
                  <p:nvSpPr>
                    <p:cNvPr id="27" name="Text Box 46"/>
                    <p:cNvSpPr txBox="1">
                      <a:spLocks noChangeArrowheads="1"/>
                    </p:cNvSpPr>
                    <p:nvPr/>
                  </p:nvSpPr>
                  <p:spPr bwMode="auto">
                    <a:xfrm>
                      <a:off x="40671" y="5905"/>
                      <a:ext cx="3810"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否</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8" name="Text Box 47"/>
                    <p:cNvSpPr txBox="1">
                      <a:spLocks noChangeArrowheads="1"/>
                    </p:cNvSpPr>
                    <p:nvPr/>
                  </p:nvSpPr>
                  <p:spPr bwMode="auto">
                    <a:xfrm>
                      <a:off x="48291" y="2857"/>
                      <a:ext cx="2763"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是</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9" name="Text Box 48"/>
                    <p:cNvSpPr txBox="1">
                      <a:spLocks noChangeArrowheads="1"/>
                    </p:cNvSpPr>
                    <p:nvPr/>
                  </p:nvSpPr>
                  <p:spPr bwMode="auto">
                    <a:xfrm>
                      <a:off x="44481" y="6762"/>
                      <a:ext cx="7906"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下一条指令</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30" name="直接箭头连接符 29"/>
                    <p:cNvCxnSpPr>
                      <a:cxnSpLocks noChangeShapeType="1"/>
                    </p:cNvCxnSpPr>
                    <p:nvPr/>
                  </p:nvCxnSpPr>
                  <p:spPr bwMode="auto">
                    <a:xfrm>
                      <a:off x="48958" y="2667"/>
                      <a:ext cx="0" cy="4000"/>
                    </a:xfrm>
                    <a:prstGeom prst="straightConnector1">
                      <a:avLst/>
                    </a:prstGeom>
                    <a:noFill/>
                    <a:ln w="6350">
                      <a:solidFill>
                        <a:schemeClr val="tx1">
                          <a:lumMod val="100000"/>
                          <a:lumOff val="0"/>
                        </a:schemeClr>
                      </a:solidFill>
                      <a:miter lim="800000"/>
                      <a:tailEnd type="triangle" w="med" len="med"/>
                    </a:ln>
                    <a:extLst>
                      <a:ext uri="{909E8E84-426E-40DD-AFC4-6F175D3DCCD1}">
                        <a14:hiddenFill xmlns:a14="http://schemas.microsoft.com/office/drawing/2010/main">
                          <a:noFill/>
                        </a14:hiddenFill>
                      </a:ext>
                    </a:extLst>
                  </p:spPr>
                </p:cxnSp>
              </p:grpSp>
            </p:grpSp>
            <p:grpSp>
              <p:nvGrpSpPr>
                <p:cNvPr id="13" name="组合 12"/>
                <p:cNvGrpSpPr/>
                <p:nvPr/>
              </p:nvGrpSpPr>
              <p:grpSpPr bwMode="auto">
                <a:xfrm>
                  <a:off x="95" y="0"/>
                  <a:ext cx="38576" cy="10893"/>
                  <a:chOff x="0" y="0"/>
                  <a:chExt cx="38576" cy="10893"/>
                </a:xfrm>
              </p:grpSpPr>
              <p:sp>
                <p:nvSpPr>
                  <p:cNvPr id="14" name="Text Box 51"/>
                  <p:cNvSpPr txBox="1">
                    <a:spLocks noChangeArrowheads="1"/>
                  </p:cNvSpPr>
                  <p:nvPr/>
                </p:nvSpPr>
                <p:spPr bwMode="auto">
                  <a:xfrm>
                    <a:off x="19717" y="8573"/>
                    <a:ext cx="3810"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否</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5" name="Text Box 52"/>
                  <p:cNvSpPr txBox="1">
                    <a:spLocks noChangeArrowheads="1"/>
                  </p:cNvSpPr>
                  <p:nvPr/>
                </p:nvSpPr>
                <p:spPr bwMode="auto">
                  <a:xfrm>
                    <a:off x="0" y="0"/>
                    <a:ext cx="6858"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CPU</a:t>
                    </a:r>
                    <a:r>
                      <a:rPr lang="en-US" sz="1600" b="1" kern="100">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I/O</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6" name="Text Box 53"/>
                  <p:cNvSpPr txBox="1">
                    <a:spLocks noChangeArrowheads="1"/>
                  </p:cNvSpPr>
                  <p:nvPr/>
                </p:nvSpPr>
                <p:spPr bwMode="auto">
                  <a:xfrm>
                    <a:off x="8953" y="0"/>
                    <a:ext cx="6954"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I/O</a:t>
                    </a:r>
                    <a:r>
                      <a:rPr lang="en-US" sz="1600" b="1" kern="100">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CPU</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7" name="Text Box 54"/>
                  <p:cNvSpPr txBox="1">
                    <a:spLocks noChangeArrowheads="1"/>
                  </p:cNvSpPr>
                  <p:nvPr/>
                </p:nvSpPr>
                <p:spPr bwMode="auto">
                  <a:xfrm>
                    <a:off x="31432" y="0"/>
                    <a:ext cx="7144"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I/O</a:t>
                    </a:r>
                    <a:r>
                      <a:rPr lang="en-US" sz="1600" b="1" kern="100">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sz="1600" b="1" kern="100">
                        <a:effectLst/>
                        <a:latin typeface="Times New Roman" panose="02020603050405020304" pitchFamily="18" charset="0"/>
                        <a:ea typeface="宋体" panose="02010600030101010101" pitchFamily="2" charset="-122"/>
                        <a:cs typeface="Times New Roman" panose="02020603050405020304" pitchFamily="18" charset="0"/>
                      </a:rPr>
                      <a:t>内存</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grpSp>
          </p:grpSp>
          <p:cxnSp>
            <p:nvCxnSpPr>
              <p:cNvPr id="11" name="直接连接符 10"/>
              <p:cNvCxnSpPr>
                <a:cxnSpLocks noChangeShapeType="1"/>
              </p:cNvCxnSpPr>
              <p:nvPr/>
            </p:nvCxnSpPr>
            <p:spPr bwMode="auto">
              <a:xfrm>
                <a:off x="23145" y="8763"/>
                <a:ext cx="0" cy="2667"/>
              </a:xfrm>
              <a:prstGeom prst="line">
                <a:avLst/>
              </a:prstGeom>
              <a:noFill/>
              <a:ln w="6350">
                <a:solidFill>
                  <a:schemeClr val="tx1">
                    <a:lumMod val="100000"/>
                    <a:lumOff val="0"/>
                  </a:schemeClr>
                </a:solidFill>
                <a:miter lim="800000"/>
              </a:ln>
              <a:extLst>
                <a:ext uri="{909E8E84-426E-40DD-AFC4-6F175D3DCCD1}">
                  <a14:hiddenFill xmlns:a14="http://schemas.microsoft.com/office/drawing/2010/main">
                    <a:noFill/>
                  </a14:hiddenFill>
                </a:ext>
              </a:extLst>
            </p:spPr>
          </p:cxnSp>
        </p:grpSp>
        <p:sp>
          <p:nvSpPr>
            <p:cNvPr id="9" name="文本框 2"/>
            <p:cNvSpPr txBox="1">
              <a:spLocks noChangeArrowheads="1"/>
            </p:cNvSpPr>
            <p:nvPr/>
          </p:nvSpPr>
          <p:spPr bwMode="auto">
            <a:xfrm>
              <a:off x="1953721" y="1479479"/>
              <a:ext cx="1596390" cy="232038"/>
            </a:xfrm>
            <a:prstGeom prst="rect">
              <a:avLst/>
            </a:prstGeom>
            <a:solidFill>
              <a:srgbClr val="FFFFFF"/>
            </a:solidFill>
            <a:ln w="9525">
              <a:noFill/>
              <a:miter lim="800000"/>
            </a:ln>
          </p:spPr>
          <p:txBody>
            <a:bodyPr rot="0" vert="horz" wrap="square" lIns="91440" tIns="45720" rIns="91440" bIns="45720" anchor="t" anchorCtr="0">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图</a:t>
              </a:r>
              <a:r>
                <a:rPr lang="en-US" sz="1600" b="1" kern="100">
                  <a:effectLst/>
                  <a:latin typeface="Calibri" panose="020F0502020204030204" pitchFamily="34" charset="0"/>
                  <a:ea typeface="宋体" panose="02010600030101010101" pitchFamily="2" charset="-122"/>
                  <a:cs typeface="Times New Roman" panose="02020603050405020304" pitchFamily="18" charset="0"/>
                </a:rPr>
                <a:t>9-3 </a:t>
              </a:r>
              <a:r>
                <a:rPr lang="zh-CN" sz="1600" b="1" kern="100">
                  <a:effectLst/>
                  <a:latin typeface="Calibri" panose="020F0502020204030204" pitchFamily="34" charset="0"/>
                  <a:ea typeface="宋体" panose="02010600030101010101" pitchFamily="2" charset="-122"/>
                  <a:cs typeface="Times New Roman" panose="02020603050405020304" pitchFamily="18" charset="0"/>
                </a:rPr>
                <a:t>轮询方式</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grpSp>
    </p:spTree>
  </p:cSld>
  <p:clrMapOvr>
    <a:masterClrMapping/>
  </p:clrMapOvr>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6435</Words>
  <Application>WPS 演示</Application>
  <PresentationFormat>全屏显示(4:3)</PresentationFormat>
  <Paragraphs>623</Paragraphs>
  <Slides>45</Slides>
  <Notes>2</Notes>
  <HiddenSlides>0</HiddenSlides>
  <MMClips>0</MMClips>
  <ScaleCrop>false</ScaleCrop>
  <HeadingPairs>
    <vt:vector size="6" baseType="variant">
      <vt:variant>
        <vt:lpstr>已用的字体</vt:lpstr>
      </vt:variant>
      <vt:variant>
        <vt:i4>24</vt:i4>
      </vt:variant>
      <vt:variant>
        <vt:lpstr>主题</vt:lpstr>
      </vt:variant>
      <vt:variant>
        <vt:i4>4</vt:i4>
      </vt:variant>
      <vt:variant>
        <vt:lpstr>幻灯片标题</vt:lpstr>
      </vt:variant>
      <vt:variant>
        <vt:i4>45</vt:i4>
      </vt:variant>
    </vt:vector>
  </HeadingPairs>
  <TitlesOfParts>
    <vt:vector size="73" baseType="lpstr">
      <vt:lpstr>Arial</vt:lpstr>
      <vt:lpstr>宋体</vt:lpstr>
      <vt:lpstr>Wingdings</vt:lpstr>
      <vt:lpstr>微软雅黑</vt:lpstr>
      <vt:lpstr>华文楷体</vt:lpstr>
      <vt:lpstr>方正粗黑宋简体</vt:lpstr>
      <vt:lpstr>Times New Roman</vt:lpstr>
      <vt:lpstr>DotumChe</vt:lpstr>
      <vt:lpstr>Malgun Gothic</vt:lpstr>
      <vt:lpstr>Calibri</vt:lpstr>
      <vt:lpstr>Symbol</vt:lpstr>
      <vt:lpstr>Arial Unicode MS</vt:lpstr>
      <vt:lpstr>等线 Light</vt:lpstr>
      <vt:lpstr>Calibri Light</vt:lpstr>
      <vt:lpstr>等线</vt:lpstr>
      <vt:lpstr>华文隶书</vt:lpstr>
      <vt:lpstr>Monotype Sorts</vt:lpstr>
      <vt:lpstr>Wingdings</vt:lpstr>
      <vt:lpstr>Helvetica</vt:lpstr>
      <vt:lpstr>Webdings</vt:lpstr>
      <vt:lpstr>楷体_GB2312</vt:lpstr>
      <vt:lpstr>新宋体</vt:lpstr>
      <vt:lpstr>仿宋</vt:lpstr>
      <vt:lpstr>MS Gothic</vt:lpstr>
      <vt:lpstr>模板页面</vt:lpstr>
      <vt:lpstr>Custom Design</vt:lpstr>
      <vt:lpstr>1_模板页面</vt:lpstr>
      <vt:lpstr>1_Custom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通道程序示例：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fffanun</cp:lastModifiedBy>
  <cp:revision>1288</cp:revision>
  <dcterms:created xsi:type="dcterms:W3CDTF">2015-08-18T02:51:00Z</dcterms:created>
  <dcterms:modified xsi:type="dcterms:W3CDTF">2024-12-23T15:37:26Z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2052-12.1.0.19302</vt:lpwstr>
  </property>
  <property fmtid="{D5CDD505-2E9C-101B-9397-08002B2CF9AE}" pid="11" name="ICV">
    <vt:lpwstr>C18F18538A5C407397AFB5D10CF66C40_12</vt:lpwstr>
  </property>
</Properties>
</file>